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Lst>
  <p:sldSz cy="5143500" cx="9144000"/>
  <p:notesSz cx="6858000" cy="9144000"/>
  <p:embeddedFontLst>
    <p:embeddedFont>
      <p:font typeface="Roboto"/>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font" Target="fonts/Roboto-regular.fntdata"/><Relationship Id="rId41" Type="http://schemas.openxmlformats.org/officeDocument/2006/relationships/slide" Target="slides/slide36.xml"/><Relationship Id="rId22" Type="http://schemas.openxmlformats.org/officeDocument/2006/relationships/slide" Target="slides/slide17.xml"/><Relationship Id="rId44" Type="http://schemas.openxmlformats.org/officeDocument/2006/relationships/font" Target="fonts/Roboto-italic.fntdata"/><Relationship Id="rId21" Type="http://schemas.openxmlformats.org/officeDocument/2006/relationships/slide" Target="slides/slide16.xml"/><Relationship Id="rId43" Type="http://schemas.openxmlformats.org/officeDocument/2006/relationships/font" Target="fonts/Roboto-bold.fntdata"/><Relationship Id="rId24" Type="http://schemas.openxmlformats.org/officeDocument/2006/relationships/slide" Target="slides/slide19.xml"/><Relationship Id="rId23" Type="http://schemas.openxmlformats.org/officeDocument/2006/relationships/slide" Target="slides/slide18.xml"/><Relationship Id="rId45"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33530cc9570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33530cc9570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33530cc9570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33530cc9570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33530cc9570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33530cc9570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3530cc9570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33530cc9570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3530cc9570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3530cc9570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3530cc9570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3530cc9570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3530cc9570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3530cc9570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3530cc9570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3530cc9570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33530cc9570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33530cc9570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3530cc9570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33530cc9570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32fabb5014a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32fabb5014a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33530cc9570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33530cc9570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33530cc9570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33530cc9570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33530cc9570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33530cc9570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33530cc9570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33530cc9570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33530cc9570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33530cc9570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33530cc9570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33530cc9570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33530cc9570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33530cc9570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33530cc9570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33530cc9570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33530cc9570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33530cc9570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33530cc9570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33530cc9570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32fabb5014a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2fabb5014a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33530cc9570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33530cc9570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33530cc9570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33530cc9570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33530cc957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33530cc957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33530cc957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33530cc957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33530cc9570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33530cc9570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33530cc9570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33530cc957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33530cc9570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33530cc9570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32fabb5014a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32fabb5014a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33530cc957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33530cc957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32fabb5014a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32fabb5014a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3530cc9570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33530cc9570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3530cc9570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33530cc9570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3530cc9570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3530cc9570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rm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0"/>
              </a:spcBef>
              <a:spcAft>
                <a:spcPts val="0"/>
              </a:spcAft>
              <a:buClr>
                <a:schemeClr val="lt1"/>
              </a:buClr>
              <a:buSzPts val="1200"/>
              <a:buChar char="○"/>
              <a:defRPr sz="1200">
                <a:solidFill>
                  <a:schemeClr val="lt1"/>
                </a:solidFill>
              </a:defRPr>
            </a:lvl2pPr>
            <a:lvl3pPr indent="-304800" lvl="2" marL="1371600">
              <a:spcBef>
                <a:spcPts val="0"/>
              </a:spcBef>
              <a:spcAft>
                <a:spcPts val="0"/>
              </a:spcAft>
              <a:buClr>
                <a:schemeClr val="lt1"/>
              </a:buClr>
              <a:buSzPts val="1200"/>
              <a:buChar char="■"/>
              <a:defRPr sz="1200">
                <a:solidFill>
                  <a:schemeClr val="lt1"/>
                </a:solidFill>
              </a:defRPr>
            </a:lvl3pPr>
            <a:lvl4pPr indent="-304800" lvl="3" marL="1828800">
              <a:spcBef>
                <a:spcPts val="0"/>
              </a:spcBef>
              <a:spcAft>
                <a:spcPts val="0"/>
              </a:spcAft>
              <a:buClr>
                <a:schemeClr val="lt1"/>
              </a:buClr>
              <a:buSzPts val="1200"/>
              <a:buChar char="●"/>
              <a:defRPr sz="1200">
                <a:solidFill>
                  <a:schemeClr val="lt1"/>
                </a:solidFill>
              </a:defRPr>
            </a:lvl4pPr>
            <a:lvl5pPr indent="-304800" lvl="4" marL="2286000">
              <a:spcBef>
                <a:spcPts val="0"/>
              </a:spcBef>
              <a:spcAft>
                <a:spcPts val="0"/>
              </a:spcAft>
              <a:buClr>
                <a:schemeClr val="lt1"/>
              </a:buClr>
              <a:buSzPts val="1200"/>
              <a:buChar char="○"/>
              <a:defRPr sz="1200">
                <a:solidFill>
                  <a:schemeClr val="lt1"/>
                </a:solidFill>
              </a:defRPr>
            </a:lvl5pPr>
            <a:lvl6pPr indent="-304800" lvl="5" marL="2743200">
              <a:spcBef>
                <a:spcPts val="0"/>
              </a:spcBef>
              <a:spcAft>
                <a:spcPts val="0"/>
              </a:spcAft>
              <a:buClr>
                <a:schemeClr val="lt1"/>
              </a:buClr>
              <a:buSzPts val="1200"/>
              <a:buChar char="■"/>
              <a:defRPr sz="1200">
                <a:solidFill>
                  <a:schemeClr val="lt1"/>
                </a:solidFill>
              </a:defRPr>
            </a:lvl6pPr>
            <a:lvl7pPr indent="-304800" lvl="6" marL="3200400">
              <a:spcBef>
                <a:spcPts val="0"/>
              </a:spcBef>
              <a:spcAft>
                <a:spcPts val="0"/>
              </a:spcAft>
              <a:buClr>
                <a:schemeClr val="lt1"/>
              </a:buClr>
              <a:buSzPts val="1200"/>
              <a:buChar char="●"/>
              <a:defRPr sz="1200">
                <a:solidFill>
                  <a:schemeClr val="lt1"/>
                </a:solidFill>
              </a:defRPr>
            </a:lvl7pPr>
            <a:lvl8pPr indent="-304800" lvl="7" marL="3657600">
              <a:spcBef>
                <a:spcPts val="0"/>
              </a:spcBef>
              <a:spcAft>
                <a:spcPts val="0"/>
              </a:spcAft>
              <a:buClr>
                <a:schemeClr val="lt1"/>
              </a:buClr>
              <a:buSzPts val="1200"/>
              <a:buChar char="○"/>
              <a:defRPr sz="1200">
                <a:solidFill>
                  <a:schemeClr val="lt1"/>
                </a:solidFill>
              </a:defRPr>
            </a:lvl8pPr>
            <a:lvl9pPr indent="-304800" lvl="8" marL="4114800">
              <a:spcBef>
                <a:spcPts val="0"/>
              </a:spcBef>
              <a:spcAft>
                <a:spcPts val="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5.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3.png"/><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4.png"/><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9.xml"/><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2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3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GB" sz="3720"/>
              <a:t>Processing Geographical Data in QGIS</a:t>
            </a:r>
            <a:endParaRPr sz="3720"/>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a:t>Session 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2"/>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Comparison of different data type inputs</a:t>
            </a:r>
            <a:endParaRPr/>
          </a:p>
        </p:txBody>
      </p:sp>
      <p:pic>
        <p:nvPicPr>
          <p:cNvPr id="128" name="Google Shape;128;p22"/>
          <p:cNvPicPr preferRelativeResize="0"/>
          <p:nvPr/>
        </p:nvPicPr>
        <p:blipFill>
          <a:blip r:embed="rId3">
            <a:alphaModFix/>
          </a:blip>
          <a:stretch>
            <a:fillRect/>
          </a:stretch>
        </p:blipFill>
        <p:spPr>
          <a:xfrm>
            <a:off x="1994513" y="1828300"/>
            <a:ext cx="5154974" cy="30052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3"/>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Merging Raster Data</a:t>
            </a:r>
            <a:endParaRPr/>
          </a:p>
        </p:txBody>
      </p:sp>
      <p:sp>
        <p:nvSpPr>
          <p:cNvPr id="134" name="Google Shape;134;p23"/>
          <p:cNvSpPr txBox="1"/>
          <p:nvPr>
            <p:ph idx="1" type="body"/>
          </p:nvPr>
        </p:nvSpPr>
        <p:spPr>
          <a:xfrm>
            <a:off x="471900" y="1919075"/>
            <a:ext cx="8222100" cy="473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Do you notice how the tiles differ before and after the merge?</a:t>
            </a:r>
            <a:endParaRPr/>
          </a:p>
        </p:txBody>
      </p:sp>
      <p:pic>
        <p:nvPicPr>
          <p:cNvPr id="135" name="Google Shape;135;p23"/>
          <p:cNvPicPr preferRelativeResize="0"/>
          <p:nvPr/>
        </p:nvPicPr>
        <p:blipFill>
          <a:blip r:embed="rId3">
            <a:alphaModFix/>
          </a:blip>
          <a:stretch>
            <a:fillRect/>
          </a:stretch>
        </p:blipFill>
        <p:spPr>
          <a:xfrm>
            <a:off x="1271850" y="2392775"/>
            <a:ext cx="2956974" cy="2569500"/>
          </a:xfrm>
          <a:prstGeom prst="rect">
            <a:avLst/>
          </a:prstGeom>
          <a:noFill/>
          <a:ln>
            <a:noFill/>
          </a:ln>
        </p:spPr>
      </p:pic>
      <p:pic>
        <p:nvPicPr>
          <p:cNvPr id="136" name="Google Shape;136;p23"/>
          <p:cNvPicPr preferRelativeResize="0"/>
          <p:nvPr/>
        </p:nvPicPr>
        <p:blipFill>
          <a:blip r:embed="rId4">
            <a:alphaModFix/>
          </a:blip>
          <a:stretch>
            <a:fillRect/>
          </a:stretch>
        </p:blipFill>
        <p:spPr>
          <a:xfrm>
            <a:off x="5460697" y="2392775"/>
            <a:ext cx="2700552" cy="2569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4"/>
          <p:cNvSpPr txBox="1"/>
          <p:nvPr>
            <p:ph type="title"/>
          </p:nvPr>
        </p:nvSpPr>
        <p:spPr>
          <a:xfrm>
            <a:off x="471900" y="738725"/>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GB"/>
              <a:t>Transforming Raster to Vector - When and How?</a:t>
            </a:r>
            <a:endParaRPr/>
          </a:p>
        </p:txBody>
      </p:sp>
      <p:sp>
        <p:nvSpPr>
          <p:cNvPr id="142" name="Google Shape;142;p24"/>
          <p:cNvSpPr txBox="1"/>
          <p:nvPr>
            <p:ph idx="1" type="body"/>
          </p:nvPr>
        </p:nvSpPr>
        <p:spPr>
          <a:xfrm>
            <a:off x="471900" y="1919075"/>
            <a:ext cx="8222100" cy="27435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Char char="●"/>
            </a:pPr>
            <a:r>
              <a:rPr lang="en-GB"/>
              <a:t>Please now overlay the merged vector contouring lines onto the merged raster file.</a:t>
            </a:r>
            <a:endParaRPr/>
          </a:p>
          <a:p>
            <a:pPr indent="-334327" lvl="0" marL="457200" rtl="0" algn="l">
              <a:spcBef>
                <a:spcPts val="0"/>
              </a:spcBef>
              <a:spcAft>
                <a:spcPts val="0"/>
              </a:spcAft>
              <a:buSzPct val="100000"/>
              <a:buChar char="●"/>
            </a:pPr>
            <a:r>
              <a:rPr lang="en-GB"/>
              <a:t>The merged vector files are based on contouring interval at 5m apart (OS Terrain 5).</a:t>
            </a:r>
            <a:endParaRPr/>
          </a:p>
          <a:p>
            <a:pPr indent="-334327" lvl="0" marL="457200" rtl="0" algn="l">
              <a:spcBef>
                <a:spcPts val="0"/>
              </a:spcBef>
              <a:spcAft>
                <a:spcPts val="0"/>
              </a:spcAft>
              <a:buSzPct val="100000"/>
              <a:buChar char="●"/>
            </a:pPr>
            <a:r>
              <a:rPr lang="en-GB"/>
              <a:t>However, sometimes, you have to work on an area where smaller contouring intervals might be needed (e.g. slope for traffic analysis/ travelling time estimation for walking)</a:t>
            </a:r>
            <a:endParaRPr/>
          </a:p>
          <a:p>
            <a:pPr indent="-334327" lvl="0" marL="457200" rtl="0" algn="l">
              <a:spcBef>
                <a:spcPts val="0"/>
              </a:spcBef>
              <a:spcAft>
                <a:spcPts val="0"/>
              </a:spcAft>
              <a:buSzPct val="100000"/>
              <a:buChar char="●"/>
            </a:pPr>
            <a:r>
              <a:rPr lang="en-GB"/>
              <a:t>In this case, vector contouring can be generated from raster.</a:t>
            </a:r>
            <a:endParaRPr/>
          </a:p>
          <a:p>
            <a:pPr indent="-334327" lvl="0" marL="457200" rtl="0" algn="l">
              <a:spcBef>
                <a:spcPts val="0"/>
              </a:spcBef>
              <a:spcAft>
                <a:spcPts val="0"/>
              </a:spcAft>
              <a:buSzPct val="100000"/>
              <a:buChar char="●"/>
            </a:pPr>
            <a:r>
              <a:rPr b="1" lang="en-GB"/>
              <a:t>* Always check if the file you need is downloadable first in survey websites to ensure </a:t>
            </a:r>
            <a:r>
              <a:rPr b="1" lang="en-GB"/>
              <a:t>legitimacy, accuracy and reliability.</a:t>
            </a:r>
            <a:endParaRPr b="1"/>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5"/>
          <p:cNvSpPr txBox="1"/>
          <p:nvPr>
            <p:ph type="title"/>
          </p:nvPr>
        </p:nvSpPr>
        <p:spPr>
          <a:xfrm>
            <a:off x="471900" y="738725"/>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GB"/>
              <a:t>Transforming Raster to Vector - When and How?</a:t>
            </a:r>
            <a:endParaRPr/>
          </a:p>
        </p:txBody>
      </p:sp>
      <p:sp>
        <p:nvSpPr>
          <p:cNvPr id="148" name="Google Shape;148;p25"/>
          <p:cNvSpPr txBox="1"/>
          <p:nvPr>
            <p:ph idx="1" type="body"/>
          </p:nvPr>
        </p:nvSpPr>
        <p:spPr>
          <a:xfrm>
            <a:off x="471900" y="1919075"/>
            <a:ext cx="8222100" cy="27435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Let’s say you want contouring interval at 1m instead.</a:t>
            </a:r>
            <a:endParaRPr/>
          </a:p>
          <a:p>
            <a:pPr indent="-342900" lvl="0" marL="457200" rtl="0" algn="l">
              <a:spcBef>
                <a:spcPts val="0"/>
              </a:spcBef>
              <a:spcAft>
                <a:spcPts val="0"/>
              </a:spcAft>
              <a:buSzPts val="1800"/>
              <a:buChar char="●"/>
            </a:pPr>
            <a:r>
              <a:rPr lang="en-GB"/>
              <a:t>Find the contour tool in the processing toolbox.  </a:t>
            </a:r>
            <a:endParaRPr/>
          </a:p>
          <a:p>
            <a:pPr indent="-342900" lvl="0" marL="457200" rtl="0" algn="l">
              <a:spcBef>
                <a:spcPts val="0"/>
              </a:spcBef>
              <a:spcAft>
                <a:spcPts val="0"/>
              </a:spcAft>
              <a:buSzPts val="1800"/>
              <a:buChar char="●"/>
            </a:pPr>
            <a:r>
              <a:rPr lang="en-GB"/>
              <a:t>Select input layer</a:t>
            </a:r>
            <a:endParaRPr/>
          </a:p>
          <a:p>
            <a:pPr indent="-342900" lvl="0" marL="457200" rtl="0" algn="l">
              <a:spcBef>
                <a:spcPts val="0"/>
              </a:spcBef>
              <a:spcAft>
                <a:spcPts val="0"/>
              </a:spcAft>
              <a:buSzPts val="1800"/>
              <a:buChar char="●"/>
            </a:pPr>
            <a:r>
              <a:rPr lang="en-GB"/>
              <a:t>Interval between contouring lines = 1 (=1m)</a:t>
            </a:r>
            <a:endParaRPr/>
          </a:p>
          <a:p>
            <a:pPr indent="-342900" lvl="0" marL="457200" rtl="0" algn="l">
              <a:spcBef>
                <a:spcPts val="0"/>
              </a:spcBef>
              <a:spcAft>
                <a:spcPts val="0"/>
              </a:spcAft>
              <a:buSzPts val="1800"/>
              <a:buChar char="●"/>
            </a:pPr>
            <a:r>
              <a:rPr lang="en-GB"/>
              <a:t>Press “Run”</a:t>
            </a:r>
            <a:endParaRPr/>
          </a:p>
        </p:txBody>
      </p:sp>
      <p:pic>
        <p:nvPicPr>
          <p:cNvPr id="149" name="Google Shape;149;p25"/>
          <p:cNvPicPr preferRelativeResize="0"/>
          <p:nvPr/>
        </p:nvPicPr>
        <p:blipFill>
          <a:blip r:embed="rId3">
            <a:alphaModFix/>
          </a:blip>
          <a:stretch>
            <a:fillRect/>
          </a:stretch>
        </p:blipFill>
        <p:spPr>
          <a:xfrm>
            <a:off x="6467698" y="1919075"/>
            <a:ext cx="2470325" cy="28807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6"/>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Geoprocessing</a:t>
            </a:r>
            <a:endParaRPr/>
          </a:p>
        </p:txBody>
      </p:sp>
      <p:sp>
        <p:nvSpPr>
          <p:cNvPr id="155" name="Google Shape;155;p26"/>
          <p:cNvSpPr txBox="1"/>
          <p:nvPr>
            <p:ph idx="1" type="body"/>
          </p:nvPr>
        </p:nvSpPr>
        <p:spPr>
          <a:xfrm>
            <a:off x="471900" y="1919075"/>
            <a:ext cx="8222100" cy="30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Geoprocessing is a GIS operation use to manipulate spatial data. A typical geoprocessing operation take an input dataset, performs an operation on that dataset, and returns the result of the operation as an output data set.</a:t>
            </a:r>
            <a:endParaRPr/>
          </a:p>
          <a:p>
            <a:pPr indent="-342900" lvl="0" marL="457200" rtl="0" algn="l">
              <a:spcBef>
                <a:spcPts val="0"/>
              </a:spcBef>
              <a:spcAft>
                <a:spcPts val="0"/>
              </a:spcAft>
              <a:buSzPts val="1800"/>
              <a:buChar char="●"/>
            </a:pPr>
            <a:r>
              <a:rPr lang="en-GB"/>
              <a:t>For example:  </a:t>
            </a:r>
            <a:endParaRPr/>
          </a:p>
          <a:p>
            <a:pPr indent="-317500" lvl="1" marL="914400" rtl="0" algn="l">
              <a:spcBef>
                <a:spcPts val="0"/>
              </a:spcBef>
              <a:spcAft>
                <a:spcPts val="0"/>
              </a:spcAft>
              <a:buSzPts val="1400"/>
              <a:buChar char="○"/>
            </a:pPr>
            <a:r>
              <a:rPr lang="en-GB"/>
              <a:t>Taking the Listed Buildings dataset and using a clip tool to see how many of the Listed Buildings are within a Conservation Area.  </a:t>
            </a:r>
            <a:endParaRPr/>
          </a:p>
          <a:p>
            <a:pPr indent="-317500" lvl="1" marL="914400" rtl="0" algn="l">
              <a:spcBef>
                <a:spcPts val="0"/>
              </a:spcBef>
              <a:spcAft>
                <a:spcPts val="0"/>
              </a:spcAft>
              <a:buSzPts val="1400"/>
              <a:buChar char="○"/>
            </a:pPr>
            <a:r>
              <a:rPr lang="en-GB"/>
              <a:t>Using the buffer tool to identify Local Nature Reserves which are within 1km of a settlement.</a:t>
            </a:r>
            <a:endParaRPr/>
          </a:p>
          <a:p>
            <a:pPr indent="-342900" lvl="0" marL="457200" rtl="0" algn="l">
              <a:spcBef>
                <a:spcPts val="0"/>
              </a:spcBef>
              <a:spcAft>
                <a:spcPts val="0"/>
              </a:spcAft>
              <a:buSzPts val="1800"/>
              <a:buChar char="●"/>
            </a:pPr>
            <a:r>
              <a:rPr lang="en-GB"/>
              <a:t>A wide range of tools can be explored in the Processing Toolbox.</a:t>
            </a:r>
            <a:endParaRPr/>
          </a:p>
          <a:p>
            <a:pPr indent="-342900" lvl="0" marL="457200" rtl="0" algn="l">
              <a:spcBef>
                <a:spcPts val="0"/>
              </a:spcBef>
              <a:spcAft>
                <a:spcPts val="0"/>
              </a:spcAft>
              <a:buSzPts val="1800"/>
              <a:buChar char="●"/>
            </a:pPr>
            <a:r>
              <a:rPr lang="en-GB"/>
              <a:t>We will look at the most commonly used ones.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7"/>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Geoprocessing - Clip</a:t>
            </a:r>
            <a:endParaRPr/>
          </a:p>
        </p:txBody>
      </p:sp>
      <p:sp>
        <p:nvSpPr>
          <p:cNvPr id="161" name="Google Shape;161;p27"/>
          <p:cNvSpPr txBox="1"/>
          <p:nvPr>
            <p:ph idx="1" type="body"/>
          </p:nvPr>
        </p:nvSpPr>
        <p:spPr>
          <a:xfrm>
            <a:off x="471900" y="1919075"/>
            <a:ext cx="8222100" cy="30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Clip essentially is a common tool to subset data.</a:t>
            </a:r>
            <a:br>
              <a:rPr lang="en-GB"/>
            </a:br>
            <a:br>
              <a:rPr lang="en-GB"/>
            </a:br>
            <a:br>
              <a:rPr lang="en-GB"/>
            </a:br>
            <a:br>
              <a:rPr lang="en-GB"/>
            </a:br>
            <a:br>
              <a:rPr lang="en-GB"/>
            </a:br>
            <a:br>
              <a:rPr lang="en-GB"/>
            </a:br>
            <a:endParaRPr/>
          </a:p>
          <a:p>
            <a:pPr indent="-342900" lvl="0" marL="457200" rtl="0" algn="l">
              <a:spcBef>
                <a:spcPts val="0"/>
              </a:spcBef>
              <a:spcAft>
                <a:spcPts val="0"/>
              </a:spcAft>
              <a:buSzPts val="1800"/>
              <a:buChar char="●"/>
            </a:pPr>
            <a:r>
              <a:rPr lang="en-GB"/>
              <a:t>However, clipping a vector is different from clipping a vector</a:t>
            </a:r>
            <a:endParaRPr/>
          </a:p>
        </p:txBody>
      </p:sp>
      <p:pic>
        <p:nvPicPr>
          <p:cNvPr id="162" name="Google Shape;162;p27"/>
          <p:cNvPicPr preferRelativeResize="0"/>
          <p:nvPr/>
        </p:nvPicPr>
        <p:blipFill>
          <a:blip r:embed="rId3">
            <a:alphaModFix/>
          </a:blip>
          <a:stretch>
            <a:fillRect/>
          </a:stretch>
        </p:blipFill>
        <p:spPr>
          <a:xfrm>
            <a:off x="1862200" y="2432296"/>
            <a:ext cx="5172749" cy="14772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8"/>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Geoprocessing - Clip</a:t>
            </a:r>
            <a:endParaRPr/>
          </a:p>
        </p:txBody>
      </p:sp>
      <p:sp>
        <p:nvSpPr>
          <p:cNvPr id="168" name="Google Shape;168;p28"/>
          <p:cNvSpPr txBox="1"/>
          <p:nvPr>
            <p:ph idx="1" type="body"/>
          </p:nvPr>
        </p:nvSpPr>
        <p:spPr>
          <a:xfrm>
            <a:off x="471900" y="1919075"/>
            <a:ext cx="5225400" cy="30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Open Processing Toolbox</a:t>
            </a:r>
            <a:br>
              <a:rPr lang="en-GB"/>
            </a:br>
            <a:endParaRPr/>
          </a:p>
          <a:p>
            <a:pPr indent="-342900" lvl="0" marL="457200" rtl="0" algn="l">
              <a:spcBef>
                <a:spcPts val="0"/>
              </a:spcBef>
              <a:spcAft>
                <a:spcPts val="0"/>
              </a:spcAft>
              <a:buSzPts val="1800"/>
              <a:buChar char="●"/>
            </a:pPr>
            <a:r>
              <a:rPr lang="en-GB"/>
              <a:t>For vectors: Clip under vector overlay</a:t>
            </a:r>
            <a:br>
              <a:rPr lang="en-GB"/>
            </a:br>
            <a:r>
              <a:rPr lang="en-GB"/>
              <a:t>Overlay the road vector with the Low Emission Zone </a:t>
            </a:r>
            <a:r>
              <a:rPr lang="en-GB"/>
              <a:t>vector</a:t>
            </a:r>
            <a:r>
              <a:rPr lang="en-GB"/>
              <a:t> layer</a:t>
            </a:r>
            <a:br>
              <a:rPr lang="en-GB"/>
            </a:br>
            <a:endParaRPr/>
          </a:p>
          <a:p>
            <a:pPr indent="-342900" lvl="0" marL="457200" rtl="0" algn="l">
              <a:spcBef>
                <a:spcPts val="0"/>
              </a:spcBef>
              <a:spcAft>
                <a:spcPts val="0"/>
              </a:spcAft>
              <a:buSzPts val="1800"/>
              <a:buChar char="●"/>
            </a:pPr>
            <a:r>
              <a:rPr lang="en-GB"/>
              <a:t>For rasters: Clip raster by mask layer</a:t>
            </a:r>
            <a:br>
              <a:rPr lang="en-GB"/>
            </a:br>
            <a:r>
              <a:rPr lang="en-GB"/>
              <a:t>Overlay noise raster layer with the Low Emission Zone vector layer</a:t>
            </a:r>
            <a:endParaRPr/>
          </a:p>
        </p:txBody>
      </p:sp>
      <p:pic>
        <p:nvPicPr>
          <p:cNvPr id="169" name="Google Shape;169;p28"/>
          <p:cNvPicPr preferRelativeResize="0"/>
          <p:nvPr/>
        </p:nvPicPr>
        <p:blipFill>
          <a:blip r:embed="rId3">
            <a:alphaModFix/>
          </a:blip>
          <a:stretch>
            <a:fillRect/>
          </a:stretch>
        </p:blipFill>
        <p:spPr>
          <a:xfrm>
            <a:off x="5832454" y="128425"/>
            <a:ext cx="3044242" cy="5143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9"/>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Visualising geo-processed data</a:t>
            </a:r>
            <a:endParaRPr/>
          </a:p>
        </p:txBody>
      </p:sp>
      <p:sp>
        <p:nvSpPr>
          <p:cNvPr id="175" name="Google Shape;175;p29"/>
          <p:cNvSpPr txBox="1"/>
          <p:nvPr>
            <p:ph idx="1" type="body"/>
          </p:nvPr>
        </p:nvSpPr>
        <p:spPr>
          <a:xfrm>
            <a:off x="471900" y="1919075"/>
            <a:ext cx="3684300" cy="30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For vectors, you could have the original layer as the reference layer. </a:t>
            </a:r>
            <a:endParaRPr/>
          </a:p>
          <a:p>
            <a:pPr indent="-342900" lvl="0" marL="457200" rtl="0" algn="l">
              <a:spcBef>
                <a:spcPts val="0"/>
              </a:spcBef>
              <a:spcAft>
                <a:spcPts val="0"/>
              </a:spcAft>
              <a:buSzPts val="1800"/>
              <a:buChar char="●"/>
            </a:pPr>
            <a:r>
              <a:rPr lang="en-GB"/>
              <a:t>Then </a:t>
            </a:r>
            <a:r>
              <a:rPr lang="en-GB"/>
              <a:t>overlay</a:t>
            </a:r>
            <a:r>
              <a:rPr lang="en-GB"/>
              <a:t> the geo-processed data to highlight analysis in focus.</a:t>
            </a:r>
            <a:endParaRPr/>
          </a:p>
          <a:p>
            <a:pPr indent="-342900" lvl="0" marL="457200" rtl="0" algn="l">
              <a:spcBef>
                <a:spcPts val="0"/>
              </a:spcBef>
              <a:spcAft>
                <a:spcPts val="0"/>
              </a:spcAft>
              <a:buSzPts val="1800"/>
              <a:buChar char="●"/>
            </a:pPr>
            <a:r>
              <a:rPr lang="en-GB"/>
              <a:t>Let’s change the symbology and ensure layer arrangement is right.</a:t>
            </a:r>
            <a:endParaRPr/>
          </a:p>
        </p:txBody>
      </p:sp>
      <p:pic>
        <p:nvPicPr>
          <p:cNvPr id="176" name="Google Shape;176;p29"/>
          <p:cNvPicPr preferRelativeResize="0"/>
          <p:nvPr/>
        </p:nvPicPr>
        <p:blipFill>
          <a:blip r:embed="rId3">
            <a:alphaModFix/>
          </a:blip>
          <a:stretch>
            <a:fillRect/>
          </a:stretch>
        </p:blipFill>
        <p:spPr>
          <a:xfrm>
            <a:off x="4572000" y="1852693"/>
            <a:ext cx="4264026" cy="313840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0"/>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Visualising geo-processed data</a:t>
            </a:r>
            <a:endParaRPr/>
          </a:p>
        </p:txBody>
      </p:sp>
      <p:sp>
        <p:nvSpPr>
          <p:cNvPr id="182" name="Google Shape;182;p30"/>
          <p:cNvSpPr txBox="1"/>
          <p:nvPr>
            <p:ph idx="1" type="body"/>
          </p:nvPr>
        </p:nvSpPr>
        <p:spPr>
          <a:xfrm>
            <a:off x="471900" y="1919075"/>
            <a:ext cx="3684300" cy="30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For rasters, singleband pseudocolour is always a good one to set data to display at specific intervals.</a:t>
            </a:r>
            <a:endParaRPr/>
          </a:p>
          <a:p>
            <a:pPr indent="-342900" lvl="0" marL="457200" rtl="0" algn="l">
              <a:spcBef>
                <a:spcPts val="0"/>
              </a:spcBef>
              <a:spcAft>
                <a:spcPts val="0"/>
              </a:spcAft>
              <a:buSzPts val="1800"/>
              <a:buChar char="●"/>
            </a:pPr>
            <a:r>
              <a:rPr lang="en-GB"/>
              <a:t>You can also make use of the pre-set colour ramp, which gives you a good range of symbology for most maps. </a:t>
            </a:r>
            <a:endParaRPr/>
          </a:p>
        </p:txBody>
      </p:sp>
      <p:pic>
        <p:nvPicPr>
          <p:cNvPr id="183" name="Google Shape;183;p30"/>
          <p:cNvPicPr preferRelativeResize="0"/>
          <p:nvPr/>
        </p:nvPicPr>
        <p:blipFill>
          <a:blip r:embed="rId3">
            <a:alphaModFix/>
          </a:blip>
          <a:stretch>
            <a:fillRect/>
          </a:stretch>
        </p:blipFill>
        <p:spPr>
          <a:xfrm>
            <a:off x="4663184" y="1769249"/>
            <a:ext cx="4244416" cy="30540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1"/>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Geoprocessing - Intersection</a:t>
            </a:r>
            <a:endParaRPr/>
          </a:p>
        </p:txBody>
      </p:sp>
      <p:sp>
        <p:nvSpPr>
          <p:cNvPr id="189" name="Google Shape;189;p31"/>
          <p:cNvSpPr txBox="1"/>
          <p:nvPr>
            <p:ph idx="1" type="body"/>
          </p:nvPr>
        </p:nvSpPr>
        <p:spPr>
          <a:xfrm>
            <a:off x="471900" y="1919075"/>
            <a:ext cx="4551000" cy="2957700"/>
          </a:xfrm>
          <a:prstGeom prst="rect">
            <a:avLst/>
          </a:prstGeom>
        </p:spPr>
        <p:txBody>
          <a:bodyPr anchorCtr="0" anchor="t" bIns="91425" lIns="91425" spcFirstLastPara="1" rIns="91425" wrap="square" tIns="91425">
            <a:normAutofit lnSpcReduction="10000"/>
          </a:bodyPr>
          <a:lstStyle/>
          <a:p>
            <a:pPr indent="-324365" lvl="0" marL="457200" rtl="0" algn="l">
              <a:spcBef>
                <a:spcPts val="0"/>
              </a:spcBef>
              <a:spcAft>
                <a:spcPts val="0"/>
              </a:spcAft>
              <a:buSzPts val="1508"/>
              <a:buChar char="●"/>
            </a:pPr>
            <a:r>
              <a:rPr lang="en-GB" sz="1508"/>
              <a:t>If I have multiple polygons to clip and if I use the clip tool, information of the ‘clipping polygon’ (i.e. Ward Boundaries) will be missing in the geoprocessed layer. What to do?</a:t>
            </a:r>
            <a:endParaRPr sz="1508"/>
          </a:p>
          <a:p>
            <a:pPr indent="-324365" lvl="0" marL="457200" rtl="0" algn="l">
              <a:spcBef>
                <a:spcPts val="0"/>
              </a:spcBef>
              <a:spcAft>
                <a:spcPts val="0"/>
              </a:spcAft>
              <a:buSzPts val="1508"/>
              <a:buChar char="●"/>
            </a:pPr>
            <a:r>
              <a:rPr lang="en-GB" sz="1508"/>
              <a:t>In this case, you will need to use “Intersection” instead. Let’s try this now.</a:t>
            </a:r>
            <a:endParaRPr sz="1508"/>
          </a:p>
          <a:p>
            <a:pPr indent="-324365" lvl="0" marL="457200" rtl="0" algn="l">
              <a:spcBef>
                <a:spcPts val="0"/>
              </a:spcBef>
              <a:spcAft>
                <a:spcPts val="0"/>
              </a:spcAft>
              <a:buSzPts val="1508"/>
              <a:buChar char="●"/>
            </a:pPr>
            <a:r>
              <a:rPr lang="en-GB" sz="1508"/>
              <a:t>Import Edinburgh Ward Boundaries into QGIS.</a:t>
            </a:r>
            <a:endParaRPr sz="1508"/>
          </a:p>
          <a:p>
            <a:pPr indent="-324365" lvl="0" marL="457200" rtl="0" algn="l">
              <a:spcBef>
                <a:spcPts val="0"/>
              </a:spcBef>
              <a:spcAft>
                <a:spcPts val="0"/>
              </a:spcAft>
              <a:buSzPts val="1508"/>
              <a:buChar char="●"/>
            </a:pPr>
            <a:r>
              <a:rPr lang="en-GB" sz="1508"/>
              <a:t>Go to processing toolbox, look up for the tool and this time, intersect with the ward boundaries of Edinburgh instead.</a:t>
            </a:r>
            <a:endParaRPr sz="1508"/>
          </a:p>
        </p:txBody>
      </p:sp>
      <p:pic>
        <p:nvPicPr>
          <p:cNvPr id="190" name="Google Shape;190;p31"/>
          <p:cNvPicPr preferRelativeResize="0"/>
          <p:nvPr/>
        </p:nvPicPr>
        <p:blipFill>
          <a:blip r:embed="rId3">
            <a:alphaModFix/>
          </a:blip>
          <a:stretch>
            <a:fillRect/>
          </a:stretch>
        </p:blipFill>
        <p:spPr>
          <a:xfrm>
            <a:off x="5354825" y="1919075"/>
            <a:ext cx="3602100" cy="310469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idx="1" type="body"/>
          </p:nvPr>
        </p:nvSpPr>
        <p:spPr>
          <a:xfrm>
            <a:off x="471900" y="1919075"/>
            <a:ext cx="8222100" cy="2898900"/>
          </a:xfrm>
          <a:prstGeom prst="rect">
            <a:avLst/>
          </a:prstGeom>
        </p:spPr>
        <p:txBody>
          <a:bodyPr anchorCtr="0" anchor="t" bIns="91425" lIns="91425" spcFirstLastPara="1" rIns="91425" wrap="square" tIns="91425">
            <a:normAutofit fontScale="85000" lnSpcReduction="20000"/>
          </a:bodyPr>
          <a:lstStyle/>
          <a:p>
            <a:pPr indent="-325755" lvl="0" marL="457200" rtl="0" algn="l">
              <a:spcBef>
                <a:spcPts val="0"/>
              </a:spcBef>
              <a:spcAft>
                <a:spcPts val="0"/>
              </a:spcAft>
              <a:buSzPct val="100000"/>
              <a:buChar char="●"/>
            </a:pPr>
            <a:r>
              <a:rPr lang="en-GB"/>
              <a:t>Workflow to organise data (download and folder management)</a:t>
            </a:r>
            <a:endParaRPr/>
          </a:p>
          <a:p>
            <a:pPr indent="-325755" lvl="0" marL="457200" rtl="0" algn="l">
              <a:spcBef>
                <a:spcPts val="0"/>
              </a:spcBef>
              <a:spcAft>
                <a:spcPts val="0"/>
              </a:spcAft>
              <a:buSzPct val="100000"/>
              <a:buChar char="●"/>
            </a:pPr>
            <a:r>
              <a:rPr lang="en-GB"/>
              <a:t>How to merge datasets into one (raster and vector data)</a:t>
            </a:r>
            <a:endParaRPr/>
          </a:p>
          <a:p>
            <a:pPr indent="-307816" lvl="1" marL="914400" rtl="0" algn="l">
              <a:spcBef>
                <a:spcPts val="0"/>
              </a:spcBef>
              <a:spcAft>
                <a:spcPts val="0"/>
              </a:spcAft>
              <a:buSzPct val="100000"/>
              <a:buChar char="○"/>
            </a:pPr>
            <a:r>
              <a:rPr lang="en-GB" sz="1467"/>
              <a:t>Familiarise with topographical data and organise them for analysis</a:t>
            </a:r>
            <a:endParaRPr sz="1467"/>
          </a:p>
          <a:p>
            <a:pPr indent="-325755" lvl="0" marL="457200" rtl="0" algn="l">
              <a:spcBef>
                <a:spcPts val="0"/>
              </a:spcBef>
              <a:spcAft>
                <a:spcPts val="0"/>
              </a:spcAft>
              <a:buSzPct val="100000"/>
              <a:buChar char="●"/>
            </a:pPr>
            <a:r>
              <a:rPr lang="en-GB"/>
              <a:t>Geoprocessing tools</a:t>
            </a:r>
            <a:endParaRPr/>
          </a:p>
          <a:p>
            <a:pPr indent="-310000" lvl="1" marL="914400" rtl="0" algn="l">
              <a:spcBef>
                <a:spcPts val="0"/>
              </a:spcBef>
              <a:spcAft>
                <a:spcPts val="0"/>
              </a:spcAft>
              <a:buSzPct val="100000"/>
              <a:buChar char="○"/>
            </a:pPr>
            <a:r>
              <a:rPr lang="en-GB" sz="1508"/>
              <a:t>Understand how raster geoprocessing tools (subsetting geospatial data based on clips) work and how they can be used</a:t>
            </a:r>
            <a:endParaRPr sz="1508"/>
          </a:p>
          <a:p>
            <a:pPr indent="-310000" lvl="1" marL="914400" rtl="0" algn="l">
              <a:spcBef>
                <a:spcPts val="0"/>
              </a:spcBef>
              <a:spcAft>
                <a:spcPts val="0"/>
              </a:spcAft>
              <a:buSzPct val="100000"/>
              <a:buChar char="○"/>
            </a:pPr>
            <a:r>
              <a:rPr lang="en-GB" sz="1508"/>
              <a:t>Understand how vector geoprocessing tools (buffer, intersection, dissolve, difference) work and how they can be used</a:t>
            </a:r>
            <a:endParaRPr sz="1508"/>
          </a:p>
          <a:p>
            <a:pPr indent="-325755" lvl="0" marL="457200" rtl="0" algn="l">
              <a:spcBef>
                <a:spcPts val="0"/>
              </a:spcBef>
              <a:spcAft>
                <a:spcPts val="0"/>
              </a:spcAft>
              <a:buSzPct val="100000"/>
              <a:buChar char="●"/>
            </a:pPr>
            <a:r>
              <a:rPr lang="en-GB" sz="1800"/>
              <a:t>Visualisations</a:t>
            </a:r>
            <a:endParaRPr sz="1800"/>
          </a:p>
          <a:p>
            <a:pPr indent="-310000" lvl="1" marL="914400" rtl="0" algn="l">
              <a:spcBef>
                <a:spcPts val="0"/>
              </a:spcBef>
              <a:spcAft>
                <a:spcPts val="0"/>
              </a:spcAft>
              <a:buSzPct val="100000"/>
              <a:buChar char="○"/>
            </a:pPr>
            <a:r>
              <a:rPr lang="en-GB" sz="1508"/>
              <a:t>Simple ways to display geo processed data</a:t>
            </a:r>
            <a:endParaRPr sz="1508"/>
          </a:p>
          <a:p>
            <a:pPr indent="-325755" lvl="0" marL="457200" rtl="0" algn="l">
              <a:spcBef>
                <a:spcPts val="0"/>
              </a:spcBef>
              <a:spcAft>
                <a:spcPts val="0"/>
              </a:spcAft>
              <a:buSzPct val="100000"/>
              <a:buChar char="●"/>
            </a:pPr>
            <a:r>
              <a:rPr lang="en-GB"/>
              <a:t>Simple geospatial analysis</a:t>
            </a:r>
            <a:endParaRPr/>
          </a:p>
          <a:p>
            <a:pPr indent="-310000" lvl="1" marL="914400" rtl="0" algn="l">
              <a:spcBef>
                <a:spcPts val="0"/>
              </a:spcBef>
              <a:spcAft>
                <a:spcPts val="0"/>
              </a:spcAft>
              <a:buSzPct val="100000"/>
              <a:buChar char="○"/>
            </a:pPr>
            <a:r>
              <a:rPr lang="en-GB" sz="1508"/>
              <a:t>Count points in polygon</a:t>
            </a:r>
            <a:endParaRPr sz="1508"/>
          </a:p>
          <a:p>
            <a:pPr indent="-310000" lvl="1" marL="914400" rtl="0" algn="l">
              <a:spcBef>
                <a:spcPts val="0"/>
              </a:spcBef>
              <a:spcAft>
                <a:spcPts val="0"/>
              </a:spcAft>
              <a:buSzPct val="100000"/>
              <a:buChar char="○"/>
            </a:pPr>
            <a:r>
              <a:rPr lang="en-GB" sz="1508"/>
              <a:t>Zonal statistics</a:t>
            </a:r>
            <a:endParaRPr sz="1508"/>
          </a:p>
        </p:txBody>
      </p:sp>
      <p:sp>
        <p:nvSpPr>
          <p:cNvPr id="74" name="Google Shape;74;p14"/>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What will you learn today?</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2"/>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Geoprocessing - Buffer</a:t>
            </a:r>
            <a:endParaRPr/>
          </a:p>
        </p:txBody>
      </p:sp>
      <p:sp>
        <p:nvSpPr>
          <p:cNvPr id="196" name="Google Shape;196;p32"/>
          <p:cNvSpPr txBox="1"/>
          <p:nvPr>
            <p:ph idx="1" type="body"/>
          </p:nvPr>
        </p:nvSpPr>
        <p:spPr>
          <a:xfrm>
            <a:off x="471900" y="1919075"/>
            <a:ext cx="4765200" cy="2710200"/>
          </a:xfrm>
          <a:prstGeom prst="rect">
            <a:avLst/>
          </a:prstGeom>
        </p:spPr>
        <p:txBody>
          <a:bodyPr anchorCtr="0" anchor="t" bIns="91425" lIns="91425" spcFirstLastPara="1" rIns="91425" wrap="square" tIns="91425">
            <a:normAutofit fontScale="92500" lnSpcReduction="10000"/>
          </a:bodyPr>
          <a:lstStyle/>
          <a:p>
            <a:pPr indent="-317182" lvl="0" marL="457200" rtl="0" algn="l">
              <a:spcBef>
                <a:spcPts val="0"/>
              </a:spcBef>
              <a:spcAft>
                <a:spcPts val="0"/>
              </a:spcAft>
              <a:buSzPct val="100000"/>
              <a:buChar char="●"/>
            </a:pPr>
            <a:r>
              <a:rPr lang="en-GB" sz="1508"/>
              <a:t>Draws a polygon at a set distance around a layer (Therefore, vectors only)</a:t>
            </a:r>
            <a:endParaRPr sz="1508"/>
          </a:p>
          <a:p>
            <a:pPr indent="-317182" lvl="1" marL="914400" rtl="0" algn="l">
              <a:spcBef>
                <a:spcPts val="0"/>
              </a:spcBef>
              <a:spcAft>
                <a:spcPts val="0"/>
              </a:spcAft>
              <a:buSzPct val="100000"/>
              <a:buChar char="○"/>
            </a:pPr>
            <a:r>
              <a:rPr lang="en-GB" sz="1508"/>
              <a:t>Open the Processing Toolbox </a:t>
            </a:r>
            <a:endParaRPr sz="1508"/>
          </a:p>
          <a:p>
            <a:pPr indent="-317182" lvl="1" marL="914400" rtl="0" algn="l">
              <a:spcBef>
                <a:spcPts val="0"/>
              </a:spcBef>
              <a:spcAft>
                <a:spcPts val="0"/>
              </a:spcAft>
              <a:buSzPct val="100000"/>
              <a:buChar char="○"/>
            </a:pPr>
            <a:r>
              <a:rPr lang="en-GB" sz="1508"/>
              <a:t>Search for buffer </a:t>
            </a:r>
            <a:endParaRPr sz="1508"/>
          </a:p>
          <a:p>
            <a:pPr indent="-317182" lvl="1" marL="914400" rtl="0" algn="l">
              <a:spcBef>
                <a:spcPts val="0"/>
              </a:spcBef>
              <a:spcAft>
                <a:spcPts val="0"/>
              </a:spcAft>
              <a:buSzPct val="100000"/>
              <a:buChar char="○"/>
            </a:pPr>
            <a:r>
              <a:rPr lang="en-GB" sz="1508"/>
              <a:t>Double-click the tool to open it</a:t>
            </a:r>
            <a:endParaRPr sz="1508"/>
          </a:p>
          <a:p>
            <a:pPr indent="-317182" lvl="1" marL="914400" rtl="0" algn="l">
              <a:spcBef>
                <a:spcPts val="0"/>
              </a:spcBef>
              <a:spcAft>
                <a:spcPts val="0"/>
              </a:spcAft>
              <a:buSzPct val="100000"/>
              <a:buChar char="○"/>
            </a:pPr>
            <a:r>
              <a:rPr lang="en-GB" sz="1508"/>
              <a:t>Set your input layer (OS_roads)</a:t>
            </a:r>
            <a:endParaRPr sz="1508"/>
          </a:p>
          <a:p>
            <a:pPr indent="-317182" lvl="1" marL="914400" rtl="0" algn="l">
              <a:spcBef>
                <a:spcPts val="0"/>
              </a:spcBef>
              <a:spcAft>
                <a:spcPts val="0"/>
              </a:spcAft>
              <a:buSzPct val="100000"/>
              <a:buChar char="○"/>
            </a:pPr>
            <a:r>
              <a:rPr lang="en-GB" sz="1508"/>
              <a:t>Set the distance you would like to buffer (10m)</a:t>
            </a:r>
            <a:endParaRPr sz="1508"/>
          </a:p>
          <a:p>
            <a:pPr indent="-317182" lvl="1" marL="914400" rtl="0" algn="l">
              <a:spcBef>
                <a:spcPts val="0"/>
              </a:spcBef>
              <a:spcAft>
                <a:spcPts val="0"/>
              </a:spcAft>
              <a:buSzPct val="100000"/>
              <a:buChar char="○"/>
            </a:pPr>
            <a:r>
              <a:rPr lang="en-GB" sz="1508"/>
              <a:t>Click Run</a:t>
            </a:r>
            <a:endParaRPr sz="1508"/>
          </a:p>
          <a:p>
            <a:pPr indent="-317182" lvl="0" marL="457200" rtl="0" algn="l">
              <a:spcBef>
                <a:spcPts val="0"/>
              </a:spcBef>
              <a:spcAft>
                <a:spcPts val="0"/>
              </a:spcAft>
              <a:buSzPct val="100000"/>
              <a:buChar char="●"/>
            </a:pPr>
            <a:r>
              <a:rPr lang="en-GB" sz="1508"/>
              <a:t>For visualisation, good to have buffer underneath the roads and make it semi-transparent to see the base map.</a:t>
            </a:r>
            <a:endParaRPr sz="1508"/>
          </a:p>
        </p:txBody>
      </p:sp>
      <p:pic>
        <p:nvPicPr>
          <p:cNvPr id="197" name="Google Shape;197;p32"/>
          <p:cNvPicPr preferRelativeResize="0"/>
          <p:nvPr/>
        </p:nvPicPr>
        <p:blipFill>
          <a:blip r:embed="rId3">
            <a:alphaModFix/>
          </a:blip>
          <a:stretch>
            <a:fillRect/>
          </a:stretch>
        </p:blipFill>
        <p:spPr>
          <a:xfrm>
            <a:off x="6544725" y="325195"/>
            <a:ext cx="2256300" cy="1594750"/>
          </a:xfrm>
          <a:prstGeom prst="rect">
            <a:avLst/>
          </a:prstGeom>
          <a:noFill/>
          <a:ln>
            <a:noFill/>
          </a:ln>
        </p:spPr>
      </p:pic>
      <p:pic>
        <p:nvPicPr>
          <p:cNvPr id="198" name="Google Shape;198;p32"/>
          <p:cNvPicPr preferRelativeResize="0"/>
          <p:nvPr/>
        </p:nvPicPr>
        <p:blipFill>
          <a:blip r:embed="rId4">
            <a:alphaModFix/>
          </a:blip>
          <a:stretch>
            <a:fillRect/>
          </a:stretch>
        </p:blipFill>
        <p:spPr>
          <a:xfrm>
            <a:off x="5293175" y="2050946"/>
            <a:ext cx="3602101" cy="2689313"/>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3"/>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Geoprocessing - Dissolve</a:t>
            </a:r>
            <a:endParaRPr/>
          </a:p>
        </p:txBody>
      </p:sp>
      <p:sp>
        <p:nvSpPr>
          <p:cNvPr id="204" name="Google Shape;204;p33"/>
          <p:cNvSpPr txBox="1"/>
          <p:nvPr>
            <p:ph idx="1" type="body"/>
          </p:nvPr>
        </p:nvSpPr>
        <p:spPr>
          <a:xfrm>
            <a:off x="471900" y="1919075"/>
            <a:ext cx="4551000" cy="2957700"/>
          </a:xfrm>
          <a:prstGeom prst="rect">
            <a:avLst/>
          </a:prstGeom>
        </p:spPr>
        <p:txBody>
          <a:bodyPr anchorCtr="0" anchor="t" bIns="91425" lIns="91425" spcFirstLastPara="1" rIns="91425" wrap="square" tIns="91425">
            <a:normAutofit/>
          </a:bodyPr>
          <a:lstStyle/>
          <a:p>
            <a:pPr indent="-324365" lvl="0" marL="457200" rtl="0" algn="l">
              <a:spcBef>
                <a:spcPts val="0"/>
              </a:spcBef>
              <a:spcAft>
                <a:spcPts val="0"/>
              </a:spcAft>
              <a:buSzPts val="1508"/>
              <a:buChar char="●"/>
            </a:pPr>
            <a:r>
              <a:rPr lang="en-GB" sz="1508"/>
              <a:t>How about if I would like to take a look at the density of road network within the whole Edinburgh area?</a:t>
            </a:r>
            <a:endParaRPr sz="1508"/>
          </a:p>
          <a:p>
            <a:pPr indent="-324365" lvl="0" marL="457200" rtl="0" algn="l">
              <a:spcBef>
                <a:spcPts val="0"/>
              </a:spcBef>
              <a:spcAft>
                <a:spcPts val="0"/>
              </a:spcAft>
              <a:buSzPts val="1508"/>
              <a:buChar char="●"/>
            </a:pPr>
            <a:r>
              <a:rPr lang="en-GB" sz="1508"/>
              <a:t>Again, if you can find the official boundary from the Council, then use it. </a:t>
            </a:r>
            <a:endParaRPr sz="1508"/>
          </a:p>
          <a:p>
            <a:pPr indent="-324365" lvl="0" marL="457200" rtl="0" algn="l">
              <a:spcBef>
                <a:spcPts val="0"/>
              </a:spcBef>
              <a:spcAft>
                <a:spcPts val="0"/>
              </a:spcAft>
              <a:buSzPts val="1508"/>
              <a:buChar char="●"/>
            </a:pPr>
            <a:r>
              <a:rPr lang="en-GB" sz="1508"/>
              <a:t>Otherwise, you could use the dissolve tool, which merges all the polygons into one.</a:t>
            </a:r>
            <a:endParaRPr sz="1508"/>
          </a:p>
          <a:p>
            <a:pPr indent="-324365" lvl="0" marL="457200" rtl="0" algn="l">
              <a:spcBef>
                <a:spcPts val="0"/>
              </a:spcBef>
              <a:spcAft>
                <a:spcPts val="0"/>
              </a:spcAft>
              <a:buSzPts val="1508"/>
              <a:buChar char="●"/>
            </a:pPr>
            <a:r>
              <a:rPr b="1" lang="en-GB" sz="1508"/>
              <a:t>*Dissolve combines multiple features with the same value into one feature. Data will be lost. Think carefully before performing.</a:t>
            </a:r>
            <a:endParaRPr b="1" sz="1508"/>
          </a:p>
        </p:txBody>
      </p:sp>
      <p:pic>
        <p:nvPicPr>
          <p:cNvPr id="205" name="Google Shape;205;p33"/>
          <p:cNvPicPr preferRelativeResize="0"/>
          <p:nvPr/>
        </p:nvPicPr>
        <p:blipFill>
          <a:blip r:embed="rId3">
            <a:alphaModFix/>
          </a:blip>
          <a:stretch>
            <a:fillRect/>
          </a:stretch>
        </p:blipFill>
        <p:spPr>
          <a:xfrm>
            <a:off x="5320275" y="410600"/>
            <a:ext cx="3698276" cy="1597850"/>
          </a:xfrm>
          <a:prstGeom prst="rect">
            <a:avLst/>
          </a:prstGeom>
          <a:noFill/>
          <a:ln>
            <a:noFill/>
          </a:ln>
        </p:spPr>
      </p:pic>
      <p:pic>
        <p:nvPicPr>
          <p:cNvPr id="206" name="Google Shape;206;p33"/>
          <p:cNvPicPr preferRelativeResize="0"/>
          <p:nvPr/>
        </p:nvPicPr>
        <p:blipFill>
          <a:blip r:embed="rId4">
            <a:alphaModFix/>
          </a:blip>
          <a:stretch>
            <a:fillRect/>
          </a:stretch>
        </p:blipFill>
        <p:spPr>
          <a:xfrm>
            <a:off x="5405575" y="2096650"/>
            <a:ext cx="3527676" cy="28302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4"/>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Geoprocessing - Difference</a:t>
            </a:r>
            <a:endParaRPr/>
          </a:p>
        </p:txBody>
      </p:sp>
      <p:sp>
        <p:nvSpPr>
          <p:cNvPr id="212" name="Google Shape;212;p34"/>
          <p:cNvSpPr txBox="1"/>
          <p:nvPr>
            <p:ph idx="1" type="body"/>
          </p:nvPr>
        </p:nvSpPr>
        <p:spPr>
          <a:xfrm>
            <a:off x="471900" y="1919075"/>
            <a:ext cx="5150400" cy="271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What if, I’m interested in the area between the LEZ and the overall Edinburgh Area (i.e. a hollow within a bigger geometry)</a:t>
            </a:r>
            <a:endParaRPr/>
          </a:p>
          <a:p>
            <a:pPr indent="-342900" lvl="0" marL="457200" rtl="0" algn="l">
              <a:spcBef>
                <a:spcPts val="0"/>
              </a:spcBef>
              <a:spcAft>
                <a:spcPts val="0"/>
              </a:spcAft>
              <a:buSzPts val="1800"/>
              <a:buChar char="●"/>
            </a:pPr>
            <a:r>
              <a:rPr lang="en-GB"/>
              <a:t>Processing toolbox&gt; Difference</a:t>
            </a:r>
            <a:endParaRPr/>
          </a:p>
        </p:txBody>
      </p:sp>
      <p:pic>
        <p:nvPicPr>
          <p:cNvPr id="213" name="Google Shape;213;p34"/>
          <p:cNvPicPr preferRelativeResize="0"/>
          <p:nvPr/>
        </p:nvPicPr>
        <p:blipFill>
          <a:blip r:embed="rId3">
            <a:alphaModFix/>
          </a:blip>
          <a:stretch>
            <a:fillRect/>
          </a:stretch>
        </p:blipFill>
        <p:spPr>
          <a:xfrm>
            <a:off x="5477100" y="1941350"/>
            <a:ext cx="3216900" cy="2665653"/>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5"/>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Geoprocessing - point to note	</a:t>
            </a:r>
            <a:endParaRPr/>
          </a:p>
        </p:txBody>
      </p:sp>
      <p:sp>
        <p:nvSpPr>
          <p:cNvPr id="219" name="Google Shape;219;p35"/>
          <p:cNvSpPr txBox="1"/>
          <p:nvPr>
            <p:ph idx="1" type="body"/>
          </p:nvPr>
        </p:nvSpPr>
        <p:spPr>
          <a:xfrm>
            <a:off x="471900" y="1919075"/>
            <a:ext cx="8222100" cy="30432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GB"/>
              <a:t>Geospatial analysis, whether descriptive/ inferential, the first step is to get the extent of geography that you are interested and then perform the analysis. </a:t>
            </a:r>
            <a:endParaRPr/>
          </a:p>
          <a:p>
            <a:pPr indent="-342900" lvl="0" marL="457200" rtl="0" algn="l">
              <a:spcBef>
                <a:spcPts val="0"/>
              </a:spcBef>
              <a:spcAft>
                <a:spcPts val="0"/>
              </a:spcAft>
              <a:buSzPts val="1800"/>
              <a:buChar char="●"/>
            </a:pPr>
            <a:r>
              <a:rPr lang="en-GB"/>
              <a:t>Hence, learning how to use the tools (clip, buffer, intersection, dissolve, difference) are useful.</a:t>
            </a:r>
            <a:endParaRPr/>
          </a:p>
          <a:p>
            <a:pPr indent="-342900" lvl="0" marL="457200" rtl="0" algn="l">
              <a:spcBef>
                <a:spcPts val="0"/>
              </a:spcBef>
              <a:spcAft>
                <a:spcPts val="0"/>
              </a:spcAft>
              <a:buSzPts val="1800"/>
              <a:buChar char="●"/>
            </a:pPr>
            <a:r>
              <a:rPr lang="en-GB"/>
              <a:t>These tools are only typically performed when two or more vector layers are of the same kind (i.e. polygons &amp; polygons, lines &amp; lines, </a:t>
            </a:r>
            <a:r>
              <a:rPr lang="en-GB" u="sng"/>
              <a:t>not</a:t>
            </a:r>
            <a:r>
              <a:rPr lang="en-GB"/>
              <a:t> polygon &amp; lines).</a:t>
            </a:r>
            <a:endParaRPr/>
          </a:p>
          <a:p>
            <a:pPr indent="-342900" lvl="0" marL="457200" rtl="0" algn="l">
              <a:spcBef>
                <a:spcPts val="0"/>
              </a:spcBef>
              <a:spcAft>
                <a:spcPts val="0"/>
              </a:spcAft>
              <a:buSzPts val="1800"/>
              <a:buChar char="●"/>
            </a:pPr>
            <a:r>
              <a:rPr lang="en-GB"/>
              <a:t>Raster can only be ‘geo-processed’ with clip by mask layer. The tools above are not applicable to raster files.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6"/>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Simple geospatial analysis</a:t>
            </a:r>
            <a:endParaRPr/>
          </a:p>
        </p:txBody>
      </p:sp>
      <p:sp>
        <p:nvSpPr>
          <p:cNvPr id="225" name="Google Shape;225;p36"/>
          <p:cNvSpPr txBox="1"/>
          <p:nvPr>
            <p:ph idx="1" type="body"/>
          </p:nvPr>
        </p:nvSpPr>
        <p:spPr>
          <a:xfrm>
            <a:off x="471900" y="1919075"/>
            <a:ext cx="8446800" cy="3043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Mostly descriptive statistics in QGIS (excluding combination with R/ Python).</a:t>
            </a:r>
            <a:endParaRPr/>
          </a:p>
          <a:p>
            <a:pPr indent="-342900" lvl="0" marL="457200" rtl="0" algn="l">
              <a:spcBef>
                <a:spcPts val="0"/>
              </a:spcBef>
              <a:spcAft>
                <a:spcPts val="0"/>
              </a:spcAft>
              <a:buSzPts val="1800"/>
              <a:buChar char="●"/>
            </a:pPr>
            <a:r>
              <a:rPr lang="en-GB"/>
              <a:t>Let’s master the most common two functions.</a:t>
            </a:r>
            <a:endParaRPr/>
          </a:p>
          <a:p>
            <a:pPr indent="-324365" lvl="1" marL="914400" rtl="0" algn="l">
              <a:spcBef>
                <a:spcPts val="0"/>
              </a:spcBef>
              <a:spcAft>
                <a:spcPts val="0"/>
              </a:spcAft>
              <a:buSzPts val="1508"/>
              <a:buChar char="○"/>
            </a:pPr>
            <a:r>
              <a:rPr lang="en-GB" sz="1508"/>
              <a:t>Count points in polygon (vector)</a:t>
            </a:r>
            <a:endParaRPr sz="1508"/>
          </a:p>
          <a:p>
            <a:pPr indent="-324365" lvl="1" marL="914400" rtl="0" algn="l">
              <a:spcBef>
                <a:spcPts val="0"/>
              </a:spcBef>
              <a:spcAft>
                <a:spcPts val="0"/>
              </a:spcAft>
              <a:buSzPts val="1508"/>
              <a:buChar char="○"/>
            </a:pPr>
            <a:r>
              <a:rPr lang="en-GB" sz="1508"/>
              <a:t>Count total lengths in polygon (vector)</a:t>
            </a:r>
            <a:endParaRPr sz="1508"/>
          </a:p>
          <a:p>
            <a:pPr indent="-324365" lvl="1" marL="914400" rtl="0" algn="l">
              <a:spcBef>
                <a:spcPts val="0"/>
              </a:spcBef>
              <a:spcAft>
                <a:spcPts val="0"/>
              </a:spcAft>
              <a:buSzPts val="1508"/>
              <a:buChar char="○"/>
            </a:pPr>
            <a:r>
              <a:rPr lang="en-GB" sz="1508"/>
              <a:t>Zonal statistics (raster)</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7"/>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Count points in polygon (vector)</a:t>
            </a:r>
            <a:endParaRPr/>
          </a:p>
        </p:txBody>
      </p:sp>
      <p:sp>
        <p:nvSpPr>
          <p:cNvPr id="231" name="Google Shape;231;p37"/>
          <p:cNvSpPr txBox="1"/>
          <p:nvPr>
            <p:ph idx="1" type="body"/>
          </p:nvPr>
        </p:nvSpPr>
        <p:spPr>
          <a:xfrm>
            <a:off x="335325" y="1919075"/>
            <a:ext cx="5204700" cy="3171600"/>
          </a:xfrm>
          <a:prstGeom prst="rect">
            <a:avLst/>
          </a:prstGeom>
        </p:spPr>
        <p:txBody>
          <a:bodyPr anchorCtr="0" anchor="t" bIns="91425" lIns="91425" spcFirstLastPara="1" rIns="91425" wrap="square" tIns="91425">
            <a:normAutofit fontScale="77500" lnSpcReduction="10000"/>
          </a:bodyPr>
          <a:lstStyle/>
          <a:p>
            <a:pPr indent="-317182" lvl="0" marL="457200" rtl="0" algn="l">
              <a:spcBef>
                <a:spcPts val="0"/>
              </a:spcBef>
              <a:spcAft>
                <a:spcPts val="0"/>
              </a:spcAft>
              <a:buSzPct val="100000"/>
              <a:buChar char="●"/>
            </a:pPr>
            <a:r>
              <a:rPr lang="en-GB"/>
              <a:t>T</a:t>
            </a:r>
            <a:r>
              <a:rPr lang="en-GB"/>
              <a:t>o count the number of points that fall within each polygon in a layer. It takes two input layers: a polygon layer and a point layer.</a:t>
            </a:r>
            <a:endParaRPr/>
          </a:p>
          <a:p>
            <a:pPr indent="-317182" lvl="0" marL="457200" rtl="0" algn="l">
              <a:spcBef>
                <a:spcPts val="0"/>
              </a:spcBef>
              <a:spcAft>
                <a:spcPts val="0"/>
              </a:spcAft>
              <a:buSzPct val="100000"/>
              <a:buChar char="●"/>
            </a:pPr>
            <a:r>
              <a:rPr lang="en-GB"/>
              <a:t>The tool adds a new attribute field to the polygon layer's attribute table, which contains the count of points for each polygon.</a:t>
            </a:r>
            <a:endParaRPr/>
          </a:p>
          <a:p>
            <a:pPr indent="-317182" lvl="0" marL="457200" rtl="0" algn="l">
              <a:spcBef>
                <a:spcPts val="0"/>
              </a:spcBef>
              <a:spcAft>
                <a:spcPts val="0"/>
              </a:spcAft>
              <a:buSzPct val="100000"/>
              <a:buChar char="●"/>
            </a:pPr>
            <a:r>
              <a:rPr lang="en-GB"/>
              <a:t>This new field can be used for further analysis or visualisation.</a:t>
            </a:r>
            <a:endParaRPr/>
          </a:p>
          <a:p>
            <a:pPr indent="-317182" lvl="0" marL="457200" rtl="0" algn="l">
              <a:spcBef>
                <a:spcPts val="0"/>
              </a:spcBef>
              <a:spcAft>
                <a:spcPts val="0"/>
              </a:spcAft>
              <a:buSzPct val="100000"/>
              <a:buChar char="●"/>
            </a:pPr>
            <a:r>
              <a:rPr lang="en-GB"/>
              <a:t>Example applications:</a:t>
            </a:r>
            <a:endParaRPr/>
          </a:p>
          <a:p>
            <a:pPr indent="-297497" lvl="1" marL="914400" rtl="0" algn="l">
              <a:spcBef>
                <a:spcPts val="0"/>
              </a:spcBef>
              <a:spcAft>
                <a:spcPts val="0"/>
              </a:spcAft>
              <a:buSzPct val="100000"/>
              <a:buChar char="○"/>
            </a:pPr>
            <a:r>
              <a:rPr lang="en-GB"/>
              <a:t>Calculating the number of facilities (e.g., hospitals, schools) within administrative boundaries.</a:t>
            </a:r>
            <a:endParaRPr/>
          </a:p>
          <a:p>
            <a:pPr indent="-297497" lvl="1" marL="914400" rtl="0" algn="l">
              <a:spcBef>
                <a:spcPts val="0"/>
              </a:spcBef>
              <a:spcAft>
                <a:spcPts val="0"/>
              </a:spcAft>
              <a:buSzPct val="100000"/>
              <a:buChar char="○"/>
            </a:pPr>
            <a:r>
              <a:rPr lang="en-GB"/>
              <a:t>Determining the density of features (e.g., trees, streetlights) in different areas.</a:t>
            </a:r>
            <a:endParaRPr/>
          </a:p>
          <a:p>
            <a:pPr indent="-297497" lvl="1" marL="914400" rtl="0" algn="l">
              <a:spcBef>
                <a:spcPts val="0"/>
              </a:spcBef>
              <a:spcAft>
                <a:spcPts val="0"/>
              </a:spcAft>
              <a:buSzPct val="100000"/>
              <a:buChar char="○"/>
            </a:pPr>
            <a:r>
              <a:rPr lang="en-GB"/>
              <a:t>Analysing the distribution of events or incidents across regions.</a:t>
            </a:r>
            <a:endParaRPr/>
          </a:p>
        </p:txBody>
      </p:sp>
      <p:pic>
        <p:nvPicPr>
          <p:cNvPr id="232" name="Google Shape;232;p37"/>
          <p:cNvPicPr preferRelativeResize="0"/>
          <p:nvPr/>
        </p:nvPicPr>
        <p:blipFill>
          <a:blip r:embed="rId3">
            <a:alphaModFix/>
          </a:blip>
          <a:stretch>
            <a:fillRect/>
          </a:stretch>
        </p:blipFill>
        <p:spPr>
          <a:xfrm>
            <a:off x="5540050" y="2168888"/>
            <a:ext cx="3440823" cy="25435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8"/>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Count points in polygon (vector)</a:t>
            </a:r>
            <a:endParaRPr/>
          </a:p>
        </p:txBody>
      </p:sp>
      <p:sp>
        <p:nvSpPr>
          <p:cNvPr id="238" name="Google Shape;238;p38"/>
          <p:cNvSpPr txBox="1"/>
          <p:nvPr>
            <p:ph idx="1" type="body"/>
          </p:nvPr>
        </p:nvSpPr>
        <p:spPr>
          <a:xfrm>
            <a:off x="335325" y="1919075"/>
            <a:ext cx="5204700" cy="3171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Let’s try this tool with tree information.</a:t>
            </a:r>
            <a:endParaRPr/>
          </a:p>
          <a:p>
            <a:pPr indent="-342900" lvl="0" marL="457200" rtl="0" algn="l">
              <a:spcBef>
                <a:spcPts val="0"/>
              </a:spcBef>
              <a:spcAft>
                <a:spcPts val="0"/>
              </a:spcAft>
              <a:buSzPts val="1800"/>
              <a:buChar char="●"/>
            </a:pPr>
            <a:r>
              <a:rPr lang="en-GB"/>
              <a:t>Import the tree layer into QGIS</a:t>
            </a:r>
            <a:endParaRPr/>
          </a:p>
          <a:p>
            <a:pPr indent="-342900" lvl="0" marL="457200" rtl="0" algn="l">
              <a:spcBef>
                <a:spcPts val="0"/>
              </a:spcBef>
              <a:spcAft>
                <a:spcPts val="0"/>
              </a:spcAft>
              <a:buSzPts val="1800"/>
              <a:buChar char="●"/>
            </a:pPr>
            <a:r>
              <a:rPr lang="en-GB"/>
              <a:t>Search ‘count points in polygon’ in processing toolbox.</a:t>
            </a:r>
            <a:endParaRPr/>
          </a:p>
          <a:p>
            <a:pPr indent="-342900" lvl="0" marL="457200" rtl="0" algn="l">
              <a:spcBef>
                <a:spcPts val="0"/>
              </a:spcBef>
              <a:spcAft>
                <a:spcPts val="0"/>
              </a:spcAft>
              <a:buSzPts val="1800"/>
              <a:buChar char="●"/>
            </a:pPr>
            <a:r>
              <a:rPr lang="en-GB"/>
              <a:t>Let’s see how many trees are there in the Low Emission Zone.</a:t>
            </a:r>
            <a:endParaRPr/>
          </a:p>
          <a:p>
            <a:pPr indent="-342900" lvl="0" marL="457200" rtl="0" algn="l">
              <a:spcBef>
                <a:spcPts val="0"/>
              </a:spcBef>
              <a:spcAft>
                <a:spcPts val="0"/>
              </a:spcAft>
              <a:buSzPts val="1800"/>
              <a:buChar char="●"/>
            </a:pPr>
            <a:r>
              <a:rPr lang="en-GB"/>
              <a:t>Now, repeat with Edinburgh Wards.</a:t>
            </a:r>
            <a:endParaRPr/>
          </a:p>
        </p:txBody>
      </p:sp>
      <p:pic>
        <p:nvPicPr>
          <p:cNvPr id="239" name="Google Shape;239;p38"/>
          <p:cNvPicPr preferRelativeResize="0"/>
          <p:nvPr/>
        </p:nvPicPr>
        <p:blipFill>
          <a:blip r:embed="rId3">
            <a:alphaModFix/>
          </a:blip>
          <a:stretch>
            <a:fillRect/>
          </a:stretch>
        </p:blipFill>
        <p:spPr>
          <a:xfrm>
            <a:off x="5275050" y="2044100"/>
            <a:ext cx="3299175" cy="227106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9"/>
          <p:cNvSpPr txBox="1"/>
          <p:nvPr>
            <p:ph type="title"/>
          </p:nvPr>
        </p:nvSpPr>
        <p:spPr>
          <a:xfrm>
            <a:off x="471900" y="738725"/>
            <a:ext cx="5129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GB"/>
              <a:t>Count total lengths in polygon (vector)</a:t>
            </a:r>
            <a:endParaRPr/>
          </a:p>
        </p:txBody>
      </p:sp>
      <p:sp>
        <p:nvSpPr>
          <p:cNvPr id="245" name="Google Shape;245;p39"/>
          <p:cNvSpPr txBox="1"/>
          <p:nvPr>
            <p:ph idx="1" type="body"/>
          </p:nvPr>
        </p:nvSpPr>
        <p:spPr>
          <a:xfrm>
            <a:off x="335325" y="1919075"/>
            <a:ext cx="5179800" cy="31716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GB"/>
              <a:t>How about lengths then?</a:t>
            </a:r>
            <a:endParaRPr/>
          </a:p>
          <a:p>
            <a:pPr indent="-342900" lvl="0" marL="457200" rtl="0" algn="l">
              <a:spcBef>
                <a:spcPts val="0"/>
              </a:spcBef>
              <a:spcAft>
                <a:spcPts val="0"/>
              </a:spcAft>
              <a:buSzPts val="1800"/>
              <a:buChar char="●"/>
            </a:pPr>
            <a:r>
              <a:rPr lang="en-GB"/>
              <a:t>Yes! Still a click with “Join attributes by location”</a:t>
            </a:r>
            <a:endParaRPr/>
          </a:p>
          <a:p>
            <a:pPr indent="-342900" lvl="0" marL="457200" rtl="0" algn="l">
              <a:spcBef>
                <a:spcPts val="0"/>
              </a:spcBef>
              <a:spcAft>
                <a:spcPts val="0"/>
              </a:spcAft>
              <a:buSzPts val="1800"/>
              <a:buChar char="●"/>
            </a:pPr>
            <a:r>
              <a:rPr lang="en-GB"/>
              <a:t>The tool basically summarises a specific attribute of a layer based on another layer.</a:t>
            </a:r>
            <a:endParaRPr/>
          </a:p>
          <a:p>
            <a:pPr indent="-342900" lvl="0" marL="457200" rtl="0" algn="l">
              <a:spcBef>
                <a:spcPts val="0"/>
              </a:spcBef>
              <a:spcAft>
                <a:spcPts val="0"/>
              </a:spcAft>
              <a:buSzPts val="1800"/>
              <a:buChar char="●"/>
            </a:pPr>
            <a:r>
              <a:rPr lang="en-GB"/>
              <a:t>In this case, we want QGIS to summarise road length (“length” in attribute table) based on Edinburgh Ward Boundaries.</a:t>
            </a:r>
            <a:endParaRPr/>
          </a:p>
          <a:p>
            <a:pPr indent="-342900" lvl="0" marL="457200" rtl="0" algn="l">
              <a:spcBef>
                <a:spcPts val="0"/>
              </a:spcBef>
              <a:spcAft>
                <a:spcPts val="0"/>
              </a:spcAft>
              <a:buSzPts val="1800"/>
              <a:buChar char="●"/>
            </a:pPr>
            <a:r>
              <a:rPr lang="en-GB"/>
              <a:t>The input information is slightly more tricky as shown on the right.</a:t>
            </a:r>
            <a:endParaRPr/>
          </a:p>
        </p:txBody>
      </p:sp>
      <p:pic>
        <p:nvPicPr>
          <p:cNvPr id="246" name="Google Shape;246;p39"/>
          <p:cNvPicPr preferRelativeResize="0"/>
          <p:nvPr/>
        </p:nvPicPr>
        <p:blipFill>
          <a:blip r:embed="rId3">
            <a:alphaModFix/>
          </a:blip>
          <a:stretch>
            <a:fillRect/>
          </a:stretch>
        </p:blipFill>
        <p:spPr>
          <a:xfrm>
            <a:off x="5664975" y="374575"/>
            <a:ext cx="3349349" cy="4481232"/>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0"/>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Zonal Statistics</a:t>
            </a:r>
            <a:endParaRPr/>
          </a:p>
        </p:txBody>
      </p:sp>
      <p:sp>
        <p:nvSpPr>
          <p:cNvPr id="252" name="Google Shape;252;p40"/>
          <p:cNvSpPr txBox="1"/>
          <p:nvPr>
            <p:ph idx="1" type="body"/>
          </p:nvPr>
        </p:nvSpPr>
        <p:spPr>
          <a:xfrm>
            <a:off x="471900" y="1919075"/>
            <a:ext cx="5064600" cy="27102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GB"/>
              <a:t>So far, we have learnt to summarise vector info with reference to a polygon, can we do the same with rasters?</a:t>
            </a:r>
            <a:endParaRPr/>
          </a:p>
          <a:p>
            <a:pPr indent="-342900" lvl="0" marL="457200" rtl="0" algn="l">
              <a:spcBef>
                <a:spcPts val="0"/>
              </a:spcBef>
              <a:spcAft>
                <a:spcPts val="0"/>
              </a:spcAft>
              <a:buSzPts val="1800"/>
              <a:buChar char="●"/>
            </a:pPr>
            <a:r>
              <a:rPr lang="en-GB"/>
              <a:t>Yes, and in fact very common. And it has a different name called Zonal Statistics in processing toolbox.</a:t>
            </a:r>
            <a:endParaRPr/>
          </a:p>
          <a:p>
            <a:pPr indent="-342900" lvl="0" marL="457200" rtl="0" algn="l">
              <a:spcBef>
                <a:spcPts val="0"/>
              </a:spcBef>
              <a:spcAft>
                <a:spcPts val="0"/>
              </a:spcAft>
              <a:buSzPts val="1800"/>
              <a:buChar char="●"/>
            </a:pPr>
            <a:r>
              <a:rPr lang="en-GB"/>
              <a:t>Use Edinburgh Ward Boundaries as the input layer and then the noise layer as the raster layer.</a:t>
            </a:r>
            <a:endParaRPr/>
          </a:p>
        </p:txBody>
      </p:sp>
      <p:pic>
        <p:nvPicPr>
          <p:cNvPr id="253" name="Google Shape;253;p40"/>
          <p:cNvPicPr preferRelativeResize="0"/>
          <p:nvPr/>
        </p:nvPicPr>
        <p:blipFill>
          <a:blip r:embed="rId3">
            <a:alphaModFix/>
          </a:blip>
          <a:stretch>
            <a:fillRect/>
          </a:stretch>
        </p:blipFill>
        <p:spPr>
          <a:xfrm>
            <a:off x="5784000" y="1166425"/>
            <a:ext cx="3025651" cy="346284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41"/>
          <p:cNvSpPr txBox="1"/>
          <p:nvPr>
            <p:ph idx="1" type="body"/>
          </p:nvPr>
        </p:nvSpPr>
        <p:spPr>
          <a:xfrm>
            <a:off x="57150" y="4696825"/>
            <a:ext cx="8382000" cy="446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GB"/>
              <a:t>You can also play around with visualising the geo-processed data.</a:t>
            </a:r>
            <a:endParaRPr/>
          </a:p>
        </p:txBody>
      </p:sp>
      <p:pic>
        <p:nvPicPr>
          <p:cNvPr id="259" name="Google Shape;259;p41"/>
          <p:cNvPicPr preferRelativeResize="0"/>
          <p:nvPr/>
        </p:nvPicPr>
        <p:blipFill>
          <a:blip r:embed="rId3">
            <a:alphaModFix/>
          </a:blip>
          <a:stretch>
            <a:fillRect/>
          </a:stretch>
        </p:blipFill>
        <p:spPr>
          <a:xfrm>
            <a:off x="152400" y="152400"/>
            <a:ext cx="5160513" cy="4392025"/>
          </a:xfrm>
          <a:prstGeom prst="rect">
            <a:avLst/>
          </a:prstGeom>
          <a:noFill/>
          <a:ln>
            <a:noFill/>
          </a:ln>
        </p:spPr>
      </p:pic>
      <p:pic>
        <p:nvPicPr>
          <p:cNvPr id="260" name="Google Shape;260;p41"/>
          <p:cNvPicPr preferRelativeResize="0"/>
          <p:nvPr/>
        </p:nvPicPr>
        <p:blipFill>
          <a:blip r:embed="rId4">
            <a:alphaModFix/>
          </a:blip>
          <a:stretch>
            <a:fillRect/>
          </a:stretch>
        </p:blipFill>
        <p:spPr>
          <a:xfrm>
            <a:off x="5465313" y="152400"/>
            <a:ext cx="3526286" cy="2461870"/>
          </a:xfrm>
          <a:prstGeom prst="rect">
            <a:avLst/>
          </a:prstGeom>
          <a:noFill/>
          <a:ln>
            <a:noFill/>
          </a:ln>
        </p:spPr>
      </p:pic>
      <p:pic>
        <p:nvPicPr>
          <p:cNvPr id="261" name="Google Shape;261;p41"/>
          <p:cNvPicPr preferRelativeResize="0"/>
          <p:nvPr/>
        </p:nvPicPr>
        <p:blipFill>
          <a:blip r:embed="rId5">
            <a:alphaModFix/>
          </a:blip>
          <a:stretch>
            <a:fillRect/>
          </a:stretch>
        </p:blipFill>
        <p:spPr>
          <a:xfrm>
            <a:off x="5677863" y="2766670"/>
            <a:ext cx="3101194" cy="177775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Workflow to organise datasets</a:t>
            </a:r>
            <a:endParaRPr/>
          </a:p>
        </p:txBody>
      </p:sp>
      <p:sp>
        <p:nvSpPr>
          <p:cNvPr id="80" name="Google Shape;80;p15"/>
          <p:cNvSpPr txBox="1"/>
          <p:nvPr>
            <p:ph idx="1" type="body"/>
          </p:nvPr>
        </p:nvSpPr>
        <p:spPr>
          <a:xfrm>
            <a:off x="471900" y="1919075"/>
            <a:ext cx="7173900" cy="3224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Geo datasets are massive! Raw datasets are typically available in “chunks”. </a:t>
            </a:r>
            <a:endParaRPr/>
          </a:p>
          <a:p>
            <a:pPr indent="-342900" lvl="0" marL="457200" rtl="0" algn="l">
              <a:spcBef>
                <a:spcPts val="0"/>
              </a:spcBef>
              <a:spcAft>
                <a:spcPts val="0"/>
              </a:spcAft>
              <a:buSzPts val="1800"/>
              <a:buChar char="●"/>
            </a:pPr>
            <a:r>
              <a:rPr lang="en-GB"/>
              <a:t>E.g. Topographical data </a:t>
            </a:r>
            <a:endParaRPr/>
          </a:p>
          <a:p>
            <a:pPr indent="-342900" lvl="0" marL="457200" rtl="0" algn="l">
              <a:spcBef>
                <a:spcPts val="0"/>
              </a:spcBef>
              <a:spcAft>
                <a:spcPts val="0"/>
              </a:spcAft>
              <a:buSzPts val="1800"/>
              <a:buChar char="●"/>
            </a:pPr>
            <a:r>
              <a:rPr lang="en-GB"/>
              <a:t>What does it mean?</a:t>
            </a:r>
            <a:endParaRPr/>
          </a:p>
          <a:p>
            <a:pPr indent="-342900" lvl="0" marL="457200" rtl="0" algn="l">
              <a:spcBef>
                <a:spcPts val="0"/>
              </a:spcBef>
              <a:spcAft>
                <a:spcPts val="0"/>
              </a:spcAft>
              <a:buSzPts val="1800"/>
              <a:buChar char="●"/>
            </a:pPr>
            <a:r>
              <a:rPr lang="en-GB"/>
              <a:t>Let’s add what you have got in the folder to QGIS…how? </a:t>
            </a:r>
            <a:endParaRPr/>
          </a:p>
          <a:p>
            <a:pPr indent="-342900" lvl="0" marL="457200" rtl="0" algn="l">
              <a:spcBef>
                <a:spcPts val="0"/>
              </a:spcBef>
              <a:spcAft>
                <a:spcPts val="0"/>
              </a:spcAft>
              <a:buSzPts val="1800"/>
              <a:buChar char="●"/>
            </a:pPr>
            <a:r>
              <a:rPr b="1" lang="en-GB"/>
              <a:t>Are </a:t>
            </a:r>
            <a:r>
              <a:rPr b="1" lang="en-GB"/>
              <a:t>contouring</a:t>
            </a:r>
            <a:r>
              <a:rPr b="1" lang="en-GB"/>
              <a:t> data in the folder vector data/ raster data?</a:t>
            </a:r>
            <a:endParaRPr b="1"/>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42"/>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Summary</a:t>
            </a:r>
            <a:endParaRPr/>
          </a:p>
        </p:txBody>
      </p:sp>
      <p:sp>
        <p:nvSpPr>
          <p:cNvPr id="267" name="Google Shape;267;p42"/>
          <p:cNvSpPr txBox="1"/>
          <p:nvPr>
            <p:ph idx="1" type="body"/>
          </p:nvPr>
        </p:nvSpPr>
        <p:spPr>
          <a:xfrm>
            <a:off x="471900" y="1919075"/>
            <a:ext cx="8222100" cy="30432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GB"/>
              <a:t>The first step of any geospatial analysis is to find the right information, followed by organising them right. Therefore, learning how to merge accurately and smartly is key.</a:t>
            </a:r>
            <a:endParaRPr/>
          </a:p>
          <a:p>
            <a:pPr indent="-342900" lvl="0" marL="457200" rtl="0" algn="l">
              <a:spcBef>
                <a:spcPts val="0"/>
              </a:spcBef>
              <a:spcAft>
                <a:spcPts val="0"/>
              </a:spcAft>
              <a:buSzPts val="1800"/>
              <a:buChar char="●"/>
            </a:pPr>
            <a:r>
              <a:rPr lang="en-GB"/>
              <a:t>The second step is to ensure the extent of analysis is set. Therefore, different geoprocessing tools (clip, intersection, buffer, difference, dissolve) to create polygon boundaries for analysis will be essential. </a:t>
            </a:r>
            <a:endParaRPr/>
          </a:p>
          <a:p>
            <a:pPr indent="-342900" lvl="0" marL="457200" rtl="0" algn="l">
              <a:spcBef>
                <a:spcPts val="0"/>
              </a:spcBef>
              <a:spcAft>
                <a:spcPts val="0"/>
              </a:spcAft>
              <a:buSzPts val="1800"/>
              <a:buChar char="●"/>
            </a:pPr>
            <a:r>
              <a:rPr lang="en-GB"/>
              <a:t>Simple descriptive statistics (sum based on polygons) are often the first step to have an overview of patterns and trends. Hence, recommend to master and play around with the last few techniques as taught. </a:t>
            </a:r>
            <a:endParaRPr/>
          </a:p>
          <a:p>
            <a:pPr indent="-342900" lvl="0" marL="457200" rtl="0" algn="l">
              <a:spcBef>
                <a:spcPts val="0"/>
              </a:spcBef>
              <a:spcAft>
                <a:spcPts val="0"/>
              </a:spcAft>
              <a:buSzPts val="1800"/>
              <a:buChar char="●"/>
            </a:pPr>
            <a:r>
              <a:rPr lang="en-GB"/>
              <a:t>Hope it’s useful!</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43"/>
          <p:cNvSpPr txBox="1"/>
          <p:nvPr>
            <p:ph type="title"/>
          </p:nvPr>
        </p:nvSpPr>
        <p:spPr>
          <a:xfrm>
            <a:off x="490250" y="488250"/>
            <a:ext cx="62271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GB"/>
              <a:t>THANK YOU!</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4"/>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BACK UP SLIDES</a:t>
            </a:r>
            <a:endParaRPr/>
          </a:p>
        </p:txBody>
      </p:sp>
      <p:sp>
        <p:nvSpPr>
          <p:cNvPr id="278" name="Google Shape;278;p44"/>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45"/>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Workflow to organise datasets</a:t>
            </a:r>
            <a:endParaRPr/>
          </a:p>
        </p:txBody>
      </p:sp>
      <p:sp>
        <p:nvSpPr>
          <p:cNvPr id="284" name="Google Shape;284;p45"/>
          <p:cNvSpPr txBox="1"/>
          <p:nvPr>
            <p:ph idx="1" type="body"/>
          </p:nvPr>
        </p:nvSpPr>
        <p:spPr>
          <a:xfrm>
            <a:off x="471900" y="1919075"/>
            <a:ext cx="5507400" cy="271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Geo datasets are massive! Raw datasets are typically available in “chunks”. </a:t>
            </a:r>
            <a:endParaRPr/>
          </a:p>
          <a:p>
            <a:pPr indent="-342900" lvl="0" marL="457200" rtl="0" algn="l">
              <a:spcBef>
                <a:spcPts val="0"/>
              </a:spcBef>
              <a:spcAft>
                <a:spcPts val="0"/>
              </a:spcAft>
              <a:buSzPts val="1800"/>
              <a:buChar char="●"/>
            </a:pPr>
            <a:r>
              <a:rPr lang="en-GB"/>
              <a:t>E.g. Topographical data in tiles </a:t>
            </a:r>
            <a:endParaRPr/>
          </a:p>
        </p:txBody>
      </p:sp>
      <p:pic>
        <p:nvPicPr>
          <p:cNvPr id="285" name="Google Shape;285;p45"/>
          <p:cNvPicPr preferRelativeResize="0"/>
          <p:nvPr/>
        </p:nvPicPr>
        <p:blipFill rotWithShape="1">
          <a:blip r:embed="rId3">
            <a:alphaModFix/>
          </a:blip>
          <a:srcRect b="0" l="28605" r="28584" t="0"/>
          <a:stretch/>
        </p:blipFill>
        <p:spPr>
          <a:xfrm>
            <a:off x="6391650" y="0"/>
            <a:ext cx="2752350" cy="51435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6"/>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Workflow to organise datasets</a:t>
            </a:r>
            <a:endParaRPr/>
          </a:p>
        </p:txBody>
      </p:sp>
      <p:sp>
        <p:nvSpPr>
          <p:cNvPr id="291" name="Google Shape;291;p46"/>
          <p:cNvSpPr txBox="1"/>
          <p:nvPr>
            <p:ph idx="1" type="body"/>
          </p:nvPr>
        </p:nvSpPr>
        <p:spPr>
          <a:xfrm>
            <a:off x="471900" y="1919075"/>
            <a:ext cx="5633400" cy="271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Common issue:</a:t>
            </a:r>
            <a:endParaRPr/>
          </a:p>
          <a:p>
            <a:pPr indent="-342900" lvl="0" marL="457200" rtl="0" algn="l">
              <a:spcBef>
                <a:spcPts val="0"/>
              </a:spcBef>
              <a:spcAft>
                <a:spcPts val="0"/>
              </a:spcAft>
              <a:buSzPts val="1800"/>
              <a:buChar char="●"/>
            </a:pPr>
            <a:r>
              <a:rPr lang="en-GB"/>
              <a:t>Area of interest too big (e.g. London needs SP, TL, SU and TQ depending the extent of interest)</a:t>
            </a:r>
            <a:endParaRPr/>
          </a:p>
          <a:p>
            <a:pPr indent="-342900" lvl="0" marL="457200" rtl="0" algn="l">
              <a:spcBef>
                <a:spcPts val="0"/>
              </a:spcBef>
              <a:spcAft>
                <a:spcPts val="0"/>
              </a:spcAft>
              <a:buSzPts val="1800"/>
              <a:buChar char="●"/>
            </a:pPr>
            <a:r>
              <a:rPr lang="en-GB"/>
              <a:t>Extracting the right tiles are therefore, important.</a:t>
            </a:r>
            <a:endParaRPr/>
          </a:p>
        </p:txBody>
      </p:sp>
      <p:pic>
        <p:nvPicPr>
          <p:cNvPr id="292" name="Google Shape;292;p46"/>
          <p:cNvPicPr preferRelativeResize="0"/>
          <p:nvPr/>
        </p:nvPicPr>
        <p:blipFill rotWithShape="1">
          <a:blip r:embed="rId3">
            <a:alphaModFix/>
          </a:blip>
          <a:srcRect b="0" l="28605" r="28584" t="0"/>
          <a:stretch/>
        </p:blipFill>
        <p:spPr>
          <a:xfrm>
            <a:off x="6391650" y="0"/>
            <a:ext cx="2752350" cy="51435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47"/>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Workflow to organise datasets</a:t>
            </a:r>
            <a:endParaRPr/>
          </a:p>
        </p:txBody>
      </p:sp>
      <p:sp>
        <p:nvSpPr>
          <p:cNvPr id="298" name="Google Shape;298;p47"/>
          <p:cNvSpPr txBox="1"/>
          <p:nvPr>
            <p:ph idx="1" type="body"/>
          </p:nvPr>
        </p:nvSpPr>
        <p:spPr>
          <a:xfrm>
            <a:off x="471900" y="1919075"/>
            <a:ext cx="4446900" cy="2710200"/>
          </a:xfrm>
          <a:prstGeom prst="rect">
            <a:avLst/>
          </a:prstGeom>
        </p:spPr>
        <p:txBody>
          <a:bodyPr anchorCtr="0" anchor="t" bIns="91425" lIns="91425" spcFirstLastPara="1" rIns="91425" wrap="square" tIns="91425">
            <a:normAutofit fontScale="77500" lnSpcReduction="10000"/>
          </a:bodyPr>
          <a:lstStyle/>
          <a:p>
            <a:pPr indent="-317182" lvl="0" marL="457200" rtl="0" algn="l">
              <a:spcBef>
                <a:spcPts val="0"/>
              </a:spcBef>
              <a:spcAft>
                <a:spcPts val="0"/>
              </a:spcAft>
              <a:buSzPct val="100000"/>
              <a:buChar char="●"/>
            </a:pPr>
            <a:r>
              <a:rPr lang="en-GB"/>
              <a:t>Common issue:</a:t>
            </a:r>
            <a:endParaRPr/>
          </a:p>
          <a:p>
            <a:pPr indent="-317182" lvl="0" marL="457200" rtl="0" algn="l">
              <a:spcBef>
                <a:spcPts val="0"/>
              </a:spcBef>
              <a:spcAft>
                <a:spcPts val="0"/>
              </a:spcAft>
              <a:buSzPct val="100000"/>
              <a:buChar char="●"/>
            </a:pPr>
            <a:r>
              <a:rPr lang="en-GB"/>
              <a:t>Area of interest too big (e.g. London needs SP, TL, SU and TQ depending the extent of interest)</a:t>
            </a:r>
            <a:endParaRPr/>
          </a:p>
          <a:p>
            <a:pPr indent="-317182" lvl="0" marL="457200" rtl="0" algn="l">
              <a:spcBef>
                <a:spcPts val="0"/>
              </a:spcBef>
              <a:spcAft>
                <a:spcPts val="0"/>
              </a:spcAft>
              <a:buSzPct val="100000"/>
              <a:buChar char="●"/>
            </a:pPr>
            <a:r>
              <a:rPr lang="en-GB"/>
              <a:t>Extracting the right tiles are therefore, important.</a:t>
            </a:r>
            <a:endParaRPr/>
          </a:p>
          <a:p>
            <a:pPr indent="-317182" lvl="0" marL="457200" rtl="0" algn="l">
              <a:spcBef>
                <a:spcPts val="0"/>
              </a:spcBef>
              <a:spcAft>
                <a:spcPts val="0"/>
              </a:spcAft>
              <a:buSzPct val="100000"/>
              <a:buChar char="●"/>
            </a:pPr>
            <a:r>
              <a:rPr lang="en-GB"/>
              <a:t>Let’s set up today’s session and use topographical data as an example.</a:t>
            </a:r>
            <a:endParaRPr/>
          </a:p>
          <a:p>
            <a:pPr indent="-317182" lvl="0" marL="457200" rtl="0" algn="l">
              <a:spcBef>
                <a:spcPts val="0"/>
              </a:spcBef>
              <a:spcAft>
                <a:spcPts val="0"/>
              </a:spcAft>
              <a:buSzPct val="100000"/>
              <a:buChar char="●"/>
            </a:pPr>
            <a:r>
              <a:rPr lang="en-GB"/>
              <a:t>Download the extent for Edinburgh, which is NT via digimap.</a:t>
            </a:r>
            <a:endParaRPr/>
          </a:p>
          <a:p>
            <a:pPr indent="-317182" lvl="0" marL="457200" rtl="0" algn="l">
              <a:spcBef>
                <a:spcPts val="0"/>
              </a:spcBef>
              <a:spcAft>
                <a:spcPts val="0"/>
              </a:spcAft>
              <a:buSzPct val="100000"/>
              <a:buChar char="●"/>
            </a:pPr>
            <a:r>
              <a:rPr b="1" lang="en-GB"/>
              <a:t>* if you don’t have a digimap account, you can download both tiles from the class folder.</a:t>
            </a:r>
            <a:endParaRPr b="1"/>
          </a:p>
        </p:txBody>
      </p:sp>
      <p:pic>
        <p:nvPicPr>
          <p:cNvPr id="299" name="Google Shape;299;p47"/>
          <p:cNvPicPr preferRelativeResize="0"/>
          <p:nvPr/>
        </p:nvPicPr>
        <p:blipFill rotWithShape="1">
          <a:blip r:embed="rId3">
            <a:alphaModFix/>
          </a:blip>
          <a:srcRect b="0" l="0" r="27990" t="0"/>
          <a:stretch/>
        </p:blipFill>
        <p:spPr>
          <a:xfrm>
            <a:off x="5023425" y="1816025"/>
            <a:ext cx="3960274" cy="2916301"/>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8"/>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Workflow to organise datasets</a:t>
            </a:r>
            <a:endParaRPr/>
          </a:p>
        </p:txBody>
      </p:sp>
      <p:sp>
        <p:nvSpPr>
          <p:cNvPr id="305" name="Google Shape;305;p48"/>
          <p:cNvSpPr txBox="1"/>
          <p:nvPr>
            <p:ph idx="1" type="body"/>
          </p:nvPr>
        </p:nvSpPr>
        <p:spPr>
          <a:xfrm>
            <a:off x="471900" y="1919075"/>
            <a:ext cx="4446900" cy="271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Now download NS, which is the tile covering Glasgow.</a:t>
            </a:r>
            <a:endParaRPr/>
          </a:p>
          <a:p>
            <a:pPr indent="-342900" lvl="0" marL="457200" rtl="0" algn="l">
              <a:spcBef>
                <a:spcPts val="0"/>
              </a:spcBef>
              <a:spcAft>
                <a:spcPts val="0"/>
              </a:spcAft>
              <a:buSzPts val="1800"/>
              <a:buChar char="●"/>
            </a:pPr>
            <a:r>
              <a:rPr lang="en-GB"/>
              <a:t>Import both layers to QGIS.</a:t>
            </a:r>
            <a:endParaRPr/>
          </a:p>
          <a:p>
            <a:pPr indent="-342900" lvl="0" marL="457200" rtl="0" algn="l">
              <a:spcBef>
                <a:spcPts val="0"/>
              </a:spcBef>
              <a:spcAft>
                <a:spcPts val="0"/>
              </a:spcAft>
              <a:buSzPts val="1800"/>
              <a:buChar char="●"/>
            </a:pPr>
            <a:r>
              <a:rPr b="1" lang="en-GB"/>
              <a:t>* if you don’t have a digimap account, you can download both tiles from the class website.</a:t>
            </a:r>
            <a:endParaRPr b="1"/>
          </a:p>
        </p:txBody>
      </p:sp>
      <p:pic>
        <p:nvPicPr>
          <p:cNvPr id="306" name="Google Shape;306;p48"/>
          <p:cNvPicPr preferRelativeResize="0"/>
          <p:nvPr/>
        </p:nvPicPr>
        <p:blipFill>
          <a:blip r:embed="rId3">
            <a:alphaModFix/>
          </a:blip>
          <a:stretch>
            <a:fillRect/>
          </a:stretch>
        </p:blipFill>
        <p:spPr>
          <a:xfrm>
            <a:off x="5071200" y="2083488"/>
            <a:ext cx="3920400" cy="238136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Workflow to organise datasets</a:t>
            </a:r>
            <a:endParaRPr/>
          </a:p>
        </p:txBody>
      </p:sp>
      <p:sp>
        <p:nvSpPr>
          <p:cNvPr id="86" name="Google Shape;86;p16"/>
          <p:cNvSpPr txBox="1"/>
          <p:nvPr>
            <p:ph idx="1" type="body"/>
          </p:nvPr>
        </p:nvSpPr>
        <p:spPr>
          <a:xfrm>
            <a:off x="471900" y="1919075"/>
            <a:ext cx="8295600" cy="271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To import vector layers, </a:t>
            </a:r>
            <a:br>
              <a:rPr lang="en-GB"/>
            </a:br>
            <a:r>
              <a:rPr lang="en-GB"/>
              <a:t>go to layer&gt; add layer&gt; add vector layer &gt; add all the .shp files</a:t>
            </a:r>
            <a:endParaRPr b="1"/>
          </a:p>
        </p:txBody>
      </p:sp>
      <p:pic>
        <p:nvPicPr>
          <p:cNvPr id="87" name="Google Shape;87;p16"/>
          <p:cNvPicPr preferRelativeResize="0"/>
          <p:nvPr/>
        </p:nvPicPr>
        <p:blipFill>
          <a:blip r:embed="rId3">
            <a:alphaModFix/>
          </a:blip>
          <a:stretch>
            <a:fillRect/>
          </a:stretch>
        </p:blipFill>
        <p:spPr>
          <a:xfrm>
            <a:off x="1436775" y="2778751"/>
            <a:ext cx="6537526" cy="2029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Workflow to organise datasets</a:t>
            </a:r>
            <a:endParaRPr/>
          </a:p>
        </p:txBody>
      </p:sp>
      <p:sp>
        <p:nvSpPr>
          <p:cNvPr id="93" name="Google Shape;93;p17"/>
          <p:cNvSpPr txBox="1"/>
          <p:nvPr>
            <p:ph idx="1" type="body"/>
          </p:nvPr>
        </p:nvSpPr>
        <p:spPr>
          <a:xfrm>
            <a:off x="471900" y="1919075"/>
            <a:ext cx="4100100" cy="271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You may have found that some vector data downloads as ‘tiles’ </a:t>
            </a:r>
            <a:endParaRPr/>
          </a:p>
          <a:p>
            <a:pPr indent="-342900" lvl="0" marL="457200" rtl="0" algn="l">
              <a:spcBef>
                <a:spcPts val="0"/>
              </a:spcBef>
              <a:spcAft>
                <a:spcPts val="0"/>
              </a:spcAft>
              <a:buSzPts val="1800"/>
              <a:buChar char="●"/>
            </a:pPr>
            <a:r>
              <a:rPr lang="en-GB"/>
              <a:t>you want to merge them together to either:</a:t>
            </a:r>
            <a:endParaRPr/>
          </a:p>
          <a:p>
            <a:pPr indent="-317500" lvl="1" marL="914400" rtl="0" algn="l">
              <a:spcBef>
                <a:spcPts val="0"/>
              </a:spcBef>
              <a:spcAft>
                <a:spcPts val="0"/>
              </a:spcAft>
              <a:buSzPts val="1400"/>
              <a:buChar char="○"/>
            </a:pPr>
            <a:r>
              <a:rPr lang="en-GB"/>
              <a:t>Tidy up your layers so they are all one object with the same symbol</a:t>
            </a:r>
            <a:endParaRPr/>
          </a:p>
          <a:p>
            <a:pPr indent="-317500" lvl="1" marL="914400" rtl="0" algn="l">
              <a:spcBef>
                <a:spcPts val="0"/>
              </a:spcBef>
              <a:spcAft>
                <a:spcPts val="0"/>
              </a:spcAft>
              <a:buSzPts val="1400"/>
              <a:buChar char="○"/>
            </a:pPr>
            <a:r>
              <a:rPr lang="en-GB"/>
              <a:t> So that you can run a calculation on all of them</a:t>
            </a:r>
            <a:endParaRPr/>
          </a:p>
          <a:p>
            <a:pPr indent="-342900" lvl="0" marL="457200" rtl="0" algn="l">
              <a:spcBef>
                <a:spcPts val="0"/>
              </a:spcBef>
              <a:spcAft>
                <a:spcPts val="0"/>
              </a:spcAft>
              <a:buSzPts val="1800"/>
              <a:buChar char="●"/>
            </a:pPr>
            <a:r>
              <a:rPr lang="en-GB"/>
              <a:t>How?</a:t>
            </a:r>
            <a:endParaRPr/>
          </a:p>
        </p:txBody>
      </p:sp>
      <p:pic>
        <p:nvPicPr>
          <p:cNvPr id="94" name="Google Shape;94;p17"/>
          <p:cNvPicPr preferRelativeResize="0"/>
          <p:nvPr/>
        </p:nvPicPr>
        <p:blipFill>
          <a:blip r:embed="rId3">
            <a:alphaModFix/>
          </a:blip>
          <a:stretch>
            <a:fillRect/>
          </a:stretch>
        </p:blipFill>
        <p:spPr>
          <a:xfrm>
            <a:off x="4833725" y="1836425"/>
            <a:ext cx="4005474" cy="29799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8"/>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Merging Vector Data</a:t>
            </a:r>
            <a:endParaRPr/>
          </a:p>
        </p:txBody>
      </p:sp>
      <p:sp>
        <p:nvSpPr>
          <p:cNvPr id="100" name="Google Shape;100;p18"/>
          <p:cNvSpPr txBox="1"/>
          <p:nvPr>
            <p:ph idx="1" type="body"/>
          </p:nvPr>
        </p:nvSpPr>
        <p:spPr>
          <a:xfrm>
            <a:off x="471900" y="1919075"/>
            <a:ext cx="6156300" cy="1124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Go to Processing &gt; Toolbox</a:t>
            </a:r>
            <a:endParaRPr/>
          </a:p>
          <a:p>
            <a:pPr indent="-342900" lvl="0" marL="457200" rtl="0" algn="l">
              <a:spcBef>
                <a:spcPts val="0"/>
              </a:spcBef>
              <a:spcAft>
                <a:spcPts val="0"/>
              </a:spcAft>
              <a:buSzPts val="1800"/>
              <a:buChar char="●"/>
            </a:pPr>
            <a:r>
              <a:rPr lang="en-GB"/>
              <a:t>Find Merge vector layers (use the search bar to help). </a:t>
            </a:r>
            <a:endParaRPr/>
          </a:p>
          <a:p>
            <a:pPr indent="-342900" lvl="0" marL="457200" rtl="0" algn="l">
              <a:spcBef>
                <a:spcPts val="0"/>
              </a:spcBef>
              <a:spcAft>
                <a:spcPts val="0"/>
              </a:spcAft>
              <a:buSzPts val="1800"/>
              <a:buChar char="●"/>
            </a:pPr>
            <a:r>
              <a:rPr lang="en-GB"/>
              <a:t>Double-click the tool to launch it.</a:t>
            </a:r>
            <a:endParaRPr/>
          </a:p>
        </p:txBody>
      </p:sp>
      <p:pic>
        <p:nvPicPr>
          <p:cNvPr id="101" name="Google Shape;101;p18"/>
          <p:cNvPicPr preferRelativeResize="0"/>
          <p:nvPr/>
        </p:nvPicPr>
        <p:blipFill>
          <a:blip r:embed="rId3">
            <a:alphaModFix/>
          </a:blip>
          <a:stretch>
            <a:fillRect/>
          </a:stretch>
        </p:blipFill>
        <p:spPr>
          <a:xfrm>
            <a:off x="787338" y="3275625"/>
            <a:ext cx="2409825" cy="1123950"/>
          </a:xfrm>
          <a:prstGeom prst="rect">
            <a:avLst/>
          </a:prstGeom>
          <a:noFill/>
          <a:ln>
            <a:noFill/>
          </a:ln>
        </p:spPr>
      </p:pic>
      <p:pic>
        <p:nvPicPr>
          <p:cNvPr id="102" name="Google Shape;102;p18"/>
          <p:cNvPicPr preferRelativeResize="0"/>
          <p:nvPr/>
        </p:nvPicPr>
        <p:blipFill>
          <a:blip r:embed="rId4">
            <a:alphaModFix/>
          </a:blip>
          <a:stretch>
            <a:fillRect/>
          </a:stretch>
        </p:blipFill>
        <p:spPr>
          <a:xfrm>
            <a:off x="5330500" y="2717775"/>
            <a:ext cx="2211000" cy="223965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Merging Raster Data</a:t>
            </a:r>
            <a:endParaRPr/>
          </a:p>
        </p:txBody>
      </p:sp>
      <p:sp>
        <p:nvSpPr>
          <p:cNvPr id="108" name="Google Shape;108;p19"/>
          <p:cNvSpPr txBox="1"/>
          <p:nvPr>
            <p:ph idx="1" type="body"/>
          </p:nvPr>
        </p:nvSpPr>
        <p:spPr>
          <a:xfrm>
            <a:off x="471900" y="1919075"/>
            <a:ext cx="8023200" cy="270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Similarly, you might have raster downloads as ‘tiles’ and you want to merge them together to either:</a:t>
            </a:r>
            <a:endParaRPr/>
          </a:p>
          <a:p>
            <a:pPr indent="-317500" lvl="1" marL="914400" rtl="0" algn="l">
              <a:spcBef>
                <a:spcPts val="0"/>
              </a:spcBef>
              <a:spcAft>
                <a:spcPts val="0"/>
              </a:spcAft>
              <a:buSzPts val="1400"/>
              <a:buChar char="○"/>
            </a:pPr>
            <a:r>
              <a:rPr lang="en-GB"/>
              <a:t>Make the base appear as one continuous map.</a:t>
            </a:r>
            <a:endParaRPr/>
          </a:p>
          <a:p>
            <a:pPr indent="-317500" lvl="1" marL="914400" rtl="0" algn="l">
              <a:spcBef>
                <a:spcPts val="0"/>
              </a:spcBef>
              <a:spcAft>
                <a:spcPts val="0"/>
              </a:spcAft>
              <a:buSzPts val="1400"/>
              <a:buChar char="○"/>
            </a:pPr>
            <a:r>
              <a:rPr lang="en-GB"/>
              <a:t>Run a calculation</a:t>
            </a:r>
            <a:r>
              <a:rPr lang="en-GB"/>
              <a:t> on all of them at the same time</a:t>
            </a:r>
            <a:r>
              <a:rPr lang="en-GB"/>
              <a:t>.</a:t>
            </a:r>
            <a:endParaRPr/>
          </a:p>
          <a:p>
            <a:pPr indent="-342900" lvl="0" marL="457200" rtl="0" algn="l">
              <a:spcBef>
                <a:spcPts val="0"/>
              </a:spcBef>
              <a:spcAft>
                <a:spcPts val="0"/>
              </a:spcAft>
              <a:buSzPts val="1800"/>
              <a:buChar char="●"/>
            </a:pPr>
            <a:r>
              <a:rPr lang="en-GB"/>
              <a:t>Let’s import the raster data</a:t>
            </a:r>
            <a:endParaRPr/>
          </a:p>
          <a:p>
            <a:pPr indent="-317500" lvl="1" marL="914400" rtl="0" algn="l">
              <a:spcBef>
                <a:spcPts val="0"/>
              </a:spcBef>
              <a:spcAft>
                <a:spcPts val="0"/>
              </a:spcAft>
              <a:buSzPts val="1400"/>
              <a:buChar char="○"/>
            </a:pPr>
            <a:r>
              <a:rPr lang="en-GB"/>
              <a:t>Layer &gt; Add Layer &gt; Add Raster Layer&gt; add all the .asc files</a:t>
            </a:r>
            <a:endParaRPr/>
          </a:p>
        </p:txBody>
      </p:sp>
      <p:pic>
        <p:nvPicPr>
          <p:cNvPr id="109" name="Google Shape;109;p19"/>
          <p:cNvPicPr preferRelativeResize="0"/>
          <p:nvPr/>
        </p:nvPicPr>
        <p:blipFill>
          <a:blip r:embed="rId3">
            <a:alphaModFix/>
          </a:blip>
          <a:stretch>
            <a:fillRect/>
          </a:stretch>
        </p:blipFill>
        <p:spPr>
          <a:xfrm>
            <a:off x="1590575" y="3810899"/>
            <a:ext cx="5499625" cy="11085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0"/>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Merging Raster Data</a:t>
            </a:r>
            <a:endParaRPr/>
          </a:p>
        </p:txBody>
      </p:sp>
      <p:sp>
        <p:nvSpPr>
          <p:cNvPr id="115" name="Google Shape;115;p20"/>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Go to Processing &gt; Toolbox </a:t>
            </a:r>
            <a:endParaRPr/>
          </a:p>
          <a:p>
            <a:pPr indent="-342900" lvl="0" marL="457200" rtl="0" algn="l">
              <a:spcBef>
                <a:spcPts val="0"/>
              </a:spcBef>
              <a:spcAft>
                <a:spcPts val="0"/>
              </a:spcAft>
              <a:buSzPts val="1800"/>
              <a:buChar char="●"/>
            </a:pPr>
            <a:r>
              <a:rPr lang="en-GB"/>
              <a:t>Find Merge </a:t>
            </a:r>
            <a:r>
              <a:rPr lang="en-GB"/>
              <a:t>u</a:t>
            </a:r>
            <a:r>
              <a:rPr lang="en-GB"/>
              <a:t>nder GDAL &gt; Raster miscellaneous</a:t>
            </a:r>
            <a:endParaRPr/>
          </a:p>
        </p:txBody>
      </p:sp>
      <p:pic>
        <p:nvPicPr>
          <p:cNvPr id="116" name="Google Shape;116;p20"/>
          <p:cNvPicPr preferRelativeResize="0"/>
          <p:nvPr/>
        </p:nvPicPr>
        <p:blipFill>
          <a:blip r:embed="rId3">
            <a:alphaModFix/>
          </a:blip>
          <a:stretch>
            <a:fillRect/>
          </a:stretch>
        </p:blipFill>
        <p:spPr>
          <a:xfrm>
            <a:off x="6086158" y="1871000"/>
            <a:ext cx="2731342" cy="32244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1"/>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Merging Raster Data</a:t>
            </a:r>
            <a:endParaRPr/>
          </a:p>
        </p:txBody>
      </p:sp>
      <p:sp>
        <p:nvSpPr>
          <p:cNvPr id="122" name="Google Shape;122;p21"/>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Input your layers.</a:t>
            </a:r>
            <a:endParaRPr/>
          </a:p>
          <a:p>
            <a:pPr indent="-342900" lvl="0" marL="457200" rtl="0" algn="l">
              <a:spcBef>
                <a:spcPts val="0"/>
              </a:spcBef>
              <a:spcAft>
                <a:spcPts val="0"/>
              </a:spcAft>
              <a:buSzPts val="1800"/>
              <a:buChar char="●"/>
            </a:pPr>
            <a:r>
              <a:rPr lang="en-GB"/>
              <a:t>Set the output data type to Int16.</a:t>
            </a:r>
            <a:endParaRPr/>
          </a:p>
          <a:p>
            <a:pPr indent="-342900" lvl="0" marL="457200" rtl="0" algn="l">
              <a:spcBef>
                <a:spcPts val="0"/>
              </a:spcBef>
              <a:spcAft>
                <a:spcPts val="0"/>
              </a:spcAft>
              <a:buSzPts val="1800"/>
              <a:buChar char="●"/>
            </a:pPr>
            <a:r>
              <a:rPr lang="en-GB"/>
              <a:t>Click “run”</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1A237E"/>
      </a:accent5>
      <a:accent6>
        <a:srgbClr val="F4B400"/>
      </a:accent6>
      <a:hlink>
        <a:srgbClr val="1A237E"/>
      </a:hlink>
      <a:folHlink>
        <a:srgbClr val="1A23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